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radni_lis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Износ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7E-4CA0-B5E6-E29C1916217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7E-4CA0-B5E6-E29C1916217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7E-4CA0-B5E6-E29C1916217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7E-4CA0-B5E6-E29C1916217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77E-4CA0-B5E6-E29C1916217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77E-4CA0-B5E6-E29C19162175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77E-4CA0-B5E6-E29C19162175}"/>
              </c:ext>
            </c:extLst>
          </c:dPt>
          <c:dLbls>
            <c:dLbl>
              <c:idx val="0"/>
              <c:layout>
                <c:manualLayout>
                  <c:x val="-0.18604747522379347"/>
                  <c:y val="5.355365076603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93711466875212"/>
                      <c:h val="4.55059317833076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77E-4CA0-B5E6-E29C19162175}"/>
                </c:ext>
              </c:extLst>
            </c:dLbl>
            <c:dLbl>
              <c:idx val="1"/>
              <c:layout>
                <c:manualLayout>
                  <c:x val="8.0861988526453654E-2"/>
                  <c:y val="-0.30752923973460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7E-4CA0-B5E6-E29C19162175}"/>
                </c:ext>
              </c:extLst>
            </c:dLbl>
            <c:dLbl>
              <c:idx val="2"/>
              <c:layout>
                <c:manualLayout>
                  <c:x val="0.18458166142984259"/>
                  <c:y val="-0.17556990440211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77E-4CA0-B5E6-E29C19162175}"/>
                </c:ext>
              </c:extLst>
            </c:dLbl>
            <c:dLbl>
              <c:idx val="3"/>
              <c:layout>
                <c:manualLayout>
                  <c:x val="1.1660820078396906E-2"/>
                  <c:y val="4.418637001218355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77E-4CA0-B5E6-E29C19162175}"/>
                </c:ext>
              </c:extLst>
            </c:dLbl>
            <c:dLbl>
              <c:idx val="4"/>
              <c:layout>
                <c:manualLayout>
                  <c:x val="0.10008014086307515"/>
                  <c:y val="1.752711654937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77E-4CA0-B5E6-E29C19162175}"/>
                </c:ext>
              </c:extLst>
            </c:dLbl>
            <c:dLbl>
              <c:idx val="5"/>
              <c:layout>
                <c:manualLayout>
                  <c:x val="2.7090595802813228E-2"/>
                  <c:y val="-4.8557633712219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77E-4CA0-B5E6-E29C19162175}"/>
                </c:ext>
              </c:extLst>
            </c:dLbl>
            <c:dLbl>
              <c:idx val="6"/>
              <c:layout>
                <c:manualLayout>
                  <c:x val="0.10016201463732297"/>
                  <c:y val="9.0079040199691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77E-4CA0-B5E6-E29C19162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Порески приходи - 46.03%</c:v>
                </c:pt>
                <c:pt idx="1">
                  <c:v>Непорески приходи - 14.20%</c:v>
                </c:pt>
                <c:pt idx="2">
                  <c:v>Трансфери од других нивоа власти - 20.79%</c:v>
                </c:pt>
                <c:pt idx="3">
                  <c:v>Донације и помоћи - 0.07%</c:v>
                </c:pt>
                <c:pt idx="4">
                  <c:v>Остали приходи - 4.28%</c:v>
                </c:pt>
                <c:pt idx="5">
                  <c:v>Меморандумске ставке за рефунадацију расхода претходне године - 0.69%</c:v>
                </c:pt>
                <c:pt idx="6">
                  <c:v>Нераспоређен вишак прихода и примања из претходне године - 13.49%</c:v>
                </c:pt>
              </c:strCache>
            </c:strRef>
          </c:cat>
          <c:val>
            <c:numRef>
              <c:f>Sheet1!$B$2:$B$8</c:f>
              <c:numCache>
                <c:formatCode>#,##0.00</c:formatCode>
                <c:ptCount val="7"/>
                <c:pt idx="0">
                  <c:v>285060000</c:v>
                </c:pt>
                <c:pt idx="1">
                  <c:v>87930000</c:v>
                </c:pt>
                <c:pt idx="2">
                  <c:v>128755788.28</c:v>
                </c:pt>
                <c:pt idx="3">
                  <c:v>463500</c:v>
                </c:pt>
                <c:pt idx="4">
                  <c:v>26511342.16</c:v>
                </c:pt>
                <c:pt idx="5">
                  <c:v>4300000</c:v>
                </c:pt>
                <c:pt idx="6">
                  <c:v>86320000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77E-4CA0-B5E6-E29C191621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77E-4CA0-B5E6-E29C1916217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77E-4CA0-B5E6-E29C1916217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D77E-4CA0-B5E6-E29C1916217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D77E-4CA0-B5E6-E29C1916217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D77E-4CA0-B5E6-E29C1916217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D77E-4CA0-B5E6-E29C19162175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D77E-4CA0-B5E6-E29C19162175}"/>
              </c:ext>
            </c:extLst>
          </c:dPt>
          <c:cat>
            <c:strRef>
              <c:f>Sheet1!$A$2:$A$8</c:f>
              <c:strCache>
                <c:ptCount val="7"/>
                <c:pt idx="0">
                  <c:v>Порески приходи - 46.03%</c:v>
                </c:pt>
                <c:pt idx="1">
                  <c:v>Непорески приходи - 14.20%</c:v>
                </c:pt>
                <c:pt idx="2">
                  <c:v>Трансфери од других нивоа власти - 20.79%</c:v>
                </c:pt>
                <c:pt idx="3">
                  <c:v>Донације и помоћи - 0.07%</c:v>
                </c:pt>
                <c:pt idx="4">
                  <c:v>Остали приходи - 4.28%</c:v>
                </c:pt>
                <c:pt idx="5">
                  <c:v>Меморандумске ставке за рефунадацију расхода претходне године - 0.69%</c:v>
                </c:pt>
                <c:pt idx="6">
                  <c:v>Нераспоређен вишак прихода и примања из претходне године - 13.49%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0.46029999999999999</c:v>
                </c:pt>
                <c:pt idx="1">
                  <c:v>0.14199999999999999</c:v>
                </c:pt>
                <c:pt idx="2">
                  <c:v>0.2079</c:v>
                </c:pt>
                <c:pt idx="3">
                  <c:v>6.9999999999999999E-4</c:v>
                </c:pt>
                <c:pt idx="4">
                  <c:v>4.2799999999999998E-2</c:v>
                </c:pt>
                <c:pt idx="5">
                  <c:v>6.8999999999999999E-3</c:v>
                </c:pt>
                <c:pt idx="6">
                  <c:v>0.1394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D77E-4CA0-B5E6-E29C19162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R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Sheet1!$A$1:$A$9</c:f>
              <c:strCache>
                <c:ptCount val="9"/>
                <c:pt idx="0">
                  <c:v>Расходи за запослене 16.99%</c:v>
                </c:pt>
                <c:pt idx="1">
                  <c:v>Коришћење услуга и роба 35.92%</c:v>
                </c:pt>
                <c:pt idx="2">
                  <c:v>Донације, дотације и трансфери 12.29%</c:v>
                </c:pt>
                <c:pt idx="3">
                  <c:v>Остали расходи 3.98%</c:v>
                </c:pt>
                <c:pt idx="4">
                  <c:v>Отплата камате и главнице 1.32%</c:v>
                </c:pt>
                <c:pt idx="5">
                  <c:v>Субвенције 2.26%</c:v>
                </c:pt>
                <c:pt idx="6">
                  <c:v>Социјална заштита 4.84%</c:v>
                </c:pt>
                <c:pt idx="7">
                  <c:v>Буџетска резерва 1.33%</c:v>
                </c:pt>
                <c:pt idx="8">
                  <c:v>Капитални расходи 21.07%</c:v>
                </c:pt>
              </c:strCache>
            </c:strRef>
          </c:cat>
          <c:val>
            <c:numRef>
              <c:f>Sheet1!$B$1:$B$9</c:f>
              <c:numCache>
                <c:formatCode>#,##0.00</c:formatCode>
                <c:ptCount val="9"/>
                <c:pt idx="0">
                  <c:v>105215254</c:v>
                </c:pt>
                <c:pt idx="1">
                  <c:v>222471254</c:v>
                </c:pt>
                <c:pt idx="2">
                  <c:v>76117300</c:v>
                </c:pt>
                <c:pt idx="3">
                  <c:v>24637500</c:v>
                </c:pt>
                <c:pt idx="4">
                  <c:v>8200000</c:v>
                </c:pt>
                <c:pt idx="5">
                  <c:v>14000000</c:v>
                </c:pt>
                <c:pt idx="6">
                  <c:v>30002500</c:v>
                </c:pt>
                <c:pt idx="7">
                  <c:v>8250000</c:v>
                </c:pt>
                <c:pt idx="8">
                  <c:v>130446822.44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BB-40A5-BA50-6534A14BF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270848"/>
        <c:axId val="80272384"/>
      </c:barChart>
      <c:catAx>
        <c:axId val="8027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0272384"/>
        <c:crosses val="autoZero"/>
        <c:auto val="1"/>
        <c:lblAlgn val="ctr"/>
        <c:lblOffset val="100"/>
        <c:noMultiLvlLbl val="0"/>
      </c:catAx>
      <c:valAx>
        <c:axId val="80272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8027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2465-89ED-41D4-833E-FB7DCECC5E8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BC9B74E-C578-4B47-9834-FF9E91B457C7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500" b="1" dirty="0" smtClean="0">
              <a:solidFill>
                <a:schemeClr val="accent1"/>
              </a:solidFill>
            </a:rPr>
            <a:t>Укупни приходи и примања буџета општине за 2019. годину </a:t>
          </a:r>
          <a:r>
            <a:rPr lang="sr-Cyrl-RS" sz="2500" b="1" dirty="0" smtClean="0">
              <a:solidFill>
                <a:schemeClr val="tx1"/>
              </a:solidFill>
            </a:rPr>
            <a:t>619.340.630,44</a:t>
          </a:r>
          <a:endParaRPr lang="en-US" sz="2500" b="1" dirty="0">
            <a:solidFill>
              <a:schemeClr val="tx1"/>
            </a:solidFill>
          </a:endParaRPr>
        </a:p>
      </dgm:t>
    </dgm:pt>
    <dgm:pt modelId="{FC3146F9-DA0F-4CE1-8F7D-732DA292CEEE}" type="parTrans" cxnId="{DB023D23-F93E-4F67-ACE8-40FD5444AA76}">
      <dgm:prSet/>
      <dgm:spPr/>
      <dgm:t>
        <a:bodyPr/>
        <a:lstStyle/>
        <a:p>
          <a:endParaRPr lang="en-US"/>
        </a:p>
      </dgm:t>
    </dgm:pt>
    <dgm:pt modelId="{011EBBF6-D9F5-42DC-BFA4-E26EB9F1726D}" type="sibTrans" cxnId="{DB023D23-F93E-4F67-ACE8-40FD5444AA76}">
      <dgm:prSet/>
      <dgm:spPr/>
      <dgm:t>
        <a:bodyPr/>
        <a:lstStyle/>
        <a:p>
          <a:endParaRPr lang="en-US"/>
        </a:p>
      </dgm:t>
    </dgm:pt>
    <dgm:pt modelId="{7381AD81-B90B-4406-A837-6CF5F4EC21E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000" b="1" dirty="0" smtClean="0"/>
            <a:t>Нераспоређени вишак прихода и примања из ранијих година</a:t>
          </a:r>
        </a:p>
        <a:p>
          <a:r>
            <a:rPr lang="sr-Cyrl-RS" sz="2000" b="1" dirty="0" smtClean="0">
              <a:solidFill>
                <a:schemeClr val="tx1"/>
              </a:solidFill>
            </a:rPr>
            <a:t>86.320.000,00</a:t>
          </a:r>
          <a:endParaRPr lang="en-US" sz="2000" b="1" dirty="0">
            <a:solidFill>
              <a:schemeClr val="tx1"/>
            </a:solidFill>
          </a:endParaRPr>
        </a:p>
      </dgm:t>
    </dgm:pt>
    <dgm:pt modelId="{B65C5AB0-1CFA-4BDB-8243-FECF81CDD837}" type="parTrans" cxnId="{EB832FF6-18E8-4528-87C7-BDA30DA9C1CB}">
      <dgm:prSet/>
      <dgm:spPr/>
      <dgm:t>
        <a:bodyPr/>
        <a:lstStyle/>
        <a:p>
          <a:endParaRPr lang="en-US"/>
        </a:p>
      </dgm:t>
    </dgm:pt>
    <dgm:pt modelId="{9094BAE6-9673-462D-AB13-F06EF7339EA1}" type="sibTrans" cxnId="{EB832FF6-18E8-4528-87C7-BDA30DA9C1CB}">
      <dgm:prSet/>
      <dgm:spPr/>
      <dgm:t>
        <a:bodyPr/>
        <a:lstStyle/>
        <a:p>
          <a:endParaRPr lang="en-US"/>
        </a:p>
      </dgm:t>
    </dgm:pt>
    <dgm:pt modelId="{55810A52-20B0-4F4E-8C60-D1DB4D25E12D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200" b="1" dirty="0" smtClean="0"/>
            <a:t>Укупни приходи и примања </a:t>
          </a:r>
          <a:r>
            <a:rPr lang="sr-Cyrl-RS" sz="2200" b="1" dirty="0" smtClean="0">
              <a:solidFill>
                <a:schemeClr val="tx1"/>
              </a:solidFill>
            </a:rPr>
            <a:t>553.020.630,44</a:t>
          </a:r>
          <a:endParaRPr lang="en-US" sz="2200" b="1" dirty="0"/>
        </a:p>
      </dgm:t>
    </dgm:pt>
    <dgm:pt modelId="{B40B00AA-94BB-4785-9D43-B6D6EDF15637}" type="parTrans" cxnId="{01816F78-915A-47EC-B437-735E5188C098}">
      <dgm:prSet/>
      <dgm:spPr/>
      <dgm:t>
        <a:bodyPr/>
        <a:lstStyle/>
        <a:p>
          <a:endParaRPr lang="en-US"/>
        </a:p>
      </dgm:t>
    </dgm:pt>
    <dgm:pt modelId="{F88A11D3-9217-42AC-978D-24FFDBFD7D0B}" type="sibTrans" cxnId="{01816F78-915A-47EC-B437-735E5188C098}">
      <dgm:prSet/>
      <dgm:spPr/>
      <dgm:t>
        <a:bodyPr/>
        <a:lstStyle/>
        <a:p>
          <a:endParaRPr lang="en-US"/>
        </a:p>
      </dgm:t>
    </dgm:pt>
    <dgm:pt modelId="{7CA95EC8-48DF-480A-B7E6-952A93AA90D1}" type="pres">
      <dgm:prSet presAssocID="{03C12465-89ED-41D4-833E-FB7DCECC5E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F27671-811B-4271-BDCA-BE7C2F334318}" type="pres">
      <dgm:prSet presAssocID="{0BC9B74E-C578-4B47-9834-FF9E91B457C7}" presName="gear1" presStyleLbl="node1" presStyleIdx="0" presStyleCnt="3" custScaleX="157701" custScaleY="133090" custLinFactNeighborX="71103" custLinFactNeighborY="-182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ACAEE-7BFE-4852-B19C-443D9D00333A}" type="pres">
      <dgm:prSet presAssocID="{0BC9B74E-C578-4B47-9834-FF9E91B457C7}" presName="gear1srcNode" presStyleLbl="node1" presStyleIdx="0" presStyleCnt="3"/>
      <dgm:spPr/>
      <dgm:t>
        <a:bodyPr/>
        <a:lstStyle/>
        <a:p>
          <a:endParaRPr lang="en-US"/>
        </a:p>
      </dgm:t>
    </dgm:pt>
    <dgm:pt modelId="{EB317D2D-6796-45E2-88FE-3CF1AA70270D}" type="pres">
      <dgm:prSet presAssocID="{0BC9B74E-C578-4B47-9834-FF9E91B457C7}" presName="gear1dstNode" presStyleLbl="node1" presStyleIdx="0" presStyleCnt="3"/>
      <dgm:spPr/>
      <dgm:t>
        <a:bodyPr/>
        <a:lstStyle/>
        <a:p>
          <a:endParaRPr lang="en-US"/>
        </a:p>
      </dgm:t>
    </dgm:pt>
    <dgm:pt modelId="{316A42DA-D02C-45B8-B7C3-D328F03C6696}" type="pres">
      <dgm:prSet presAssocID="{7381AD81-B90B-4406-A837-6CF5F4EC21EF}" presName="gear2" presStyleLbl="node1" presStyleIdx="1" presStyleCnt="3" custScaleX="177978" custScaleY="164196" custLinFactNeighborX="-99630" custLinFactNeighborY="236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80D72-4195-4770-A28E-68F814206DAD}" type="pres">
      <dgm:prSet presAssocID="{7381AD81-B90B-4406-A837-6CF5F4EC21EF}" presName="gear2srcNode" presStyleLbl="node1" presStyleIdx="1" presStyleCnt="3"/>
      <dgm:spPr/>
      <dgm:t>
        <a:bodyPr/>
        <a:lstStyle/>
        <a:p>
          <a:endParaRPr lang="en-US"/>
        </a:p>
      </dgm:t>
    </dgm:pt>
    <dgm:pt modelId="{4977D06E-DACA-4D66-A266-3B5953828563}" type="pres">
      <dgm:prSet presAssocID="{7381AD81-B90B-4406-A837-6CF5F4EC21EF}" presName="gear2dstNode" presStyleLbl="node1" presStyleIdx="1" presStyleCnt="3"/>
      <dgm:spPr/>
      <dgm:t>
        <a:bodyPr/>
        <a:lstStyle/>
        <a:p>
          <a:endParaRPr lang="en-US"/>
        </a:p>
      </dgm:t>
    </dgm:pt>
    <dgm:pt modelId="{C0BDEAAD-A582-4F15-B179-F7A906E7B75B}" type="pres">
      <dgm:prSet presAssocID="{55810A52-20B0-4F4E-8C60-D1DB4D25E12D}" presName="gear3" presStyleLbl="node1" presStyleIdx="2" presStyleCnt="3" custScaleX="174600" custScaleY="161136" custLinFactNeighborX="-11492" custLinFactNeighborY="-6100"/>
      <dgm:spPr/>
      <dgm:t>
        <a:bodyPr/>
        <a:lstStyle/>
        <a:p>
          <a:endParaRPr lang="en-US"/>
        </a:p>
      </dgm:t>
    </dgm:pt>
    <dgm:pt modelId="{600ECBD5-BA0C-4D75-A33E-4D3CC766E61A}" type="pres">
      <dgm:prSet presAssocID="{55810A52-20B0-4F4E-8C60-D1DB4D25E1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D5271-0854-4D58-ABF2-35D96EDE834C}" type="pres">
      <dgm:prSet presAssocID="{55810A52-20B0-4F4E-8C60-D1DB4D25E12D}" presName="gear3srcNode" presStyleLbl="node1" presStyleIdx="2" presStyleCnt="3"/>
      <dgm:spPr/>
      <dgm:t>
        <a:bodyPr/>
        <a:lstStyle/>
        <a:p>
          <a:endParaRPr lang="en-US"/>
        </a:p>
      </dgm:t>
    </dgm:pt>
    <dgm:pt modelId="{07593AB9-1FFF-42C4-A792-AD87CCC1E340}" type="pres">
      <dgm:prSet presAssocID="{55810A52-20B0-4F4E-8C60-D1DB4D25E12D}" presName="gear3dstNode" presStyleLbl="node1" presStyleIdx="2" presStyleCnt="3"/>
      <dgm:spPr/>
      <dgm:t>
        <a:bodyPr/>
        <a:lstStyle/>
        <a:p>
          <a:endParaRPr lang="en-US"/>
        </a:p>
      </dgm:t>
    </dgm:pt>
    <dgm:pt modelId="{0F578C82-4FDD-4486-8BED-61A787313732}" type="pres">
      <dgm:prSet presAssocID="{011EBBF6-D9F5-42DC-BFA4-E26EB9F1726D}" presName="connector1" presStyleLbl="sibTrans2D1" presStyleIdx="0" presStyleCnt="3" custScaleX="18313" custScaleY="40516" custLinFactNeighborX="-47777" custLinFactNeighborY="7141"/>
      <dgm:spPr/>
      <dgm:t>
        <a:bodyPr/>
        <a:lstStyle/>
        <a:p>
          <a:endParaRPr lang="en-US"/>
        </a:p>
      </dgm:t>
    </dgm:pt>
    <dgm:pt modelId="{1D477CF8-F295-42E2-B10B-9CF5BF4FEFE7}" type="pres">
      <dgm:prSet presAssocID="{9094BAE6-9673-462D-AB13-F06EF7339EA1}" presName="connector2" presStyleLbl="sibTrans2D1" presStyleIdx="1" presStyleCnt="3" custScaleX="22405" custScaleY="23681" custLinFactX="34685" custLinFactNeighborX="100000" custLinFactNeighborY="-68509"/>
      <dgm:spPr/>
      <dgm:t>
        <a:bodyPr/>
        <a:lstStyle/>
        <a:p>
          <a:endParaRPr lang="en-US"/>
        </a:p>
      </dgm:t>
    </dgm:pt>
    <dgm:pt modelId="{13E9267C-C8C2-42C3-8DCB-C7279D44AB8B}" type="pres">
      <dgm:prSet presAssocID="{F88A11D3-9217-42AC-978D-24FFDBFD7D0B}" presName="connector3" presStyleLbl="sibTrans2D1" presStyleIdx="2" presStyleCnt="3" custScaleX="37750" custScaleY="18778" custLinFactX="-6747" custLinFactNeighborX="-100000" custLinFactNeighborY="-22592"/>
      <dgm:spPr/>
      <dgm:t>
        <a:bodyPr/>
        <a:lstStyle/>
        <a:p>
          <a:endParaRPr lang="en-US"/>
        </a:p>
      </dgm:t>
    </dgm:pt>
  </dgm:ptLst>
  <dgm:cxnLst>
    <dgm:cxn modelId="{EB832FF6-18E8-4528-87C7-BDA30DA9C1CB}" srcId="{03C12465-89ED-41D4-833E-FB7DCECC5E89}" destId="{7381AD81-B90B-4406-A837-6CF5F4EC21EF}" srcOrd="1" destOrd="0" parTransId="{B65C5AB0-1CFA-4BDB-8243-FECF81CDD837}" sibTransId="{9094BAE6-9673-462D-AB13-F06EF7339EA1}"/>
    <dgm:cxn modelId="{ADB48AD7-5206-46AA-BC5A-2D6E32617D76}" type="presOf" srcId="{F88A11D3-9217-42AC-978D-24FFDBFD7D0B}" destId="{13E9267C-C8C2-42C3-8DCB-C7279D44AB8B}" srcOrd="0" destOrd="0" presId="urn:microsoft.com/office/officeart/2005/8/layout/gear1"/>
    <dgm:cxn modelId="{194F7A05-9EDF-45CB-A550-3A3BFDABEC66}" type="presOf" srcId="{7381AD81-B90B-4406-A837-6CF5F4EC21EF}" destId="{A7980D72-4195-4770-A28E-68F814206DAD}" srcOrd="1" destOrd="0" presId="urn:microsoft.com/office/officeart/2005/8/layout/gear1"/>
    <dgm:cxn modelId="{56F89E3E-329B-47AC-85DD-EE3750194E83}" type="presOf" srcId="{9094BAE6-9673-462D-AB13-F06EF7339EA1}" destId="{1D477CF8-F295-42E2-B10B-9CF5BF4FEFE7}" srcOrd="0" destOrd="0" presId="urn:microsoft.com/office/officeart/2005/8/layout/gear1"/>
    <dgm:cxn modelId="{76FEA2DA-14DF-4CF3-9685-5AD1A9676D90}" type="presOf" srcId="{011EBBF6-D9F5-42DC-BFA4-E26EB9F1726D}" destId="{0F578C82-4FDD-4486-8BED-61A787313732}" srcOrd="0" destOrd="0" presId="urn:microsoft.com/office/officeart/2005/8/layout/gear1"/>
    <dgm:cxn modelId="{530B84FA-1294-492C-B957-D643BA89939A}" type="presOf" srcId="{0BC9B74E-C578-4B47-9834-FF9E91B457C7}" destId="{EB317D2D-6796-45E2-88FE-3CF1AA70270D}" srcOrd="2" destOrd="0" presId="urn:microsoft.com/office/officeart/2005/8/layout/gear1"/>
    <dgm:cxn modelId="{17622F77-B308-4A95-91E1-B97CAB4C033A}" type="presOf" srcId="{55810A52-20B0-4F4E-8C60-D1DB4D25E12D}" destId="{07593AB9-1FFF-42C4-A792-AD87CCC1E340}" srcOrd="3" destOrd="0" presId="urn:microsoft.com/office/officeart/2005/8/layout/gear1"/>
    <dgm:cxn modelId="{DB023D23-F93E-4F67-ACE8-40FD5444AA76}" srcId="{03C12465-89ED-41D4-833E-FB7DCECC5E89}" destId="{0BC9B74E-C578-4B47-9834-FF9E91B457C7}" srcOrd="0" destOrd="0" parTransId="{FC3146F9-DA0F-4CE1-8F7D-732DA292CEEE}" sibTransId="{011EBBF6-D9F5-42DC-BFA4-E26EB9F1726D}"/>
    <dgm:cxn modelId="{01816F78-915A-47EC-B437-735E5188C098}" srcId="{03C12465-89ED-41D4-833E-FB7DCECC5E89}" destId="{55810A52-20B0-4F4E-8C60-D1DB4D25E12D}" srcOrd="2" destOrd="0" parTransId="{B40B00AA-94BB-4785-9D43-B6D6EDF15637}" sibTransId="{F88A11D3-9217-42AC-978D-24FFDBFD7D0B}"/>
    <dgm:cxn modelId="{0FD82A85-8D01-48E3-97DF-91F564E3909E}" type="presOf" srcId="{0BC9B74E-C578-4B47-9834-FF9E91B457C7}" destId="{7FF27671-811B-4271-BDCA-BE7C2F334318}" srcOrd="0" destOrd="0" presId="urn:microsoft.com/office/officeart/2005/8/layout/gear1"/>
    <dgm:cxn modelId="{67A80AC0-C248-4DA8-84A1-2B0F0B6BCB1B}" type="presOf" srcId="{55810A52-20B0-4F4E-8C60-D1DB4D25E12D}" destId="{C0BDEAAD-A582-4F15-B179-F7A906E7B75B}" srcOrd="0" destOrd="0" presId="urn:microsoft.com/office/officeart/2005/8/layout/gear1"/>
    <dgm:cxn modelId="{24E42A7F-6579-4E91-8A76-47910380A9D9}" type="presOf" srcId="{0BC9B74E-C578-4B47-9834-FF9E91B457C7}" destId="{567ACAEE-7BFE-4852-B19C-443D9D00333A}" srcOrd="1" destOrd="0" presId="urn:microsoft.com/office/officeart/2005/8/layout/gear1"/>
    <dgm:cxn modelId="{0B005F62-1C62-4690-8C7A-D6626A674A0C}" type="presOf" srcId="{03C12465-89ED-41D4-833E-FB7DCECC5E89}" destId="{7CA95EC8-48DF-480A-B7E6-952A93AA90D1}" srcOrd="0" destOrd="0" presId="urn:microsoft.com/office/officeart/2005/8/layout/gear1"/>
    <dgm:cxn modelId="{8BADD293-BB57-4DAD-B1B6-2EA92D711DDC}" type="presOf" srcId="{7381AD81-B90B-4406-A837-6CF5F4EC21EF}" destId="{316A42DA-D02C-45B8-B7C3-D328F03C6696}" srcOrd="0" destOrd="0" presId="urn:microsoft.com/office/officeart/2005/8/layout/gear1"/>
    <dgm:cxn modelId="{25ED8FBD-DC6A-472C-AB64-40C3248B8130}" type="presOf" srcId="{7381AD81-B90B-4406-A837-6CF5F4EC21EF}" destId="{4977D06E-DACA-4D66-A266-3B5953828563}" srcOrd="2" destOrd="0" presId="urn:microsoft.com/office/officeart/2005/8/layout/gear1"/>
    <dgm:cxn modelId="{075052C7-F6E5-4CA2-BA34-2BF9A25C5094}" type="presOf" srcId="{55810A52-20B0-4F4E-8C60-D1DB4D25E12D}" destId="{86FD5271-0854-4D58-ABF2-35D96EDE834C}" srcOrd="2" destOrd="0" presId="urn:microsoft.com/office/officeart/2005/8/layout/gear1"/>
    <dgm:cxn modelId="{47193E20-8ACD-4146-89AF-63FED1F0AF21}" type="presOf" srcId="{55810A52-20B0-4F4E-8C60-D1DB4D25E12D}" destId="{600ECBD5-BA0C-4D75-A33E-4D3CC766E61A}" srcOrd="1" destOrd="0" presId="urn:microsoft.com/office/officeart/2005/8/layout/gear1"/>
    <dgm:cxn modelId="{7AB67136-C061-4FF3-A558-C2CAA2CAB735}" type="presParOf" srcId="{7CA95EC8-48DF-480A-B7E6-952A93AA90D1}" destId="{7FF27671-811B-4271-BDCA-BE7C2F334318}" srcOrd="0" destOrd="0" presId="urn:microsoft.com/office/officeart/2005/8/layout/gear1"/>
    <dgm:cxn modelId="{3A735D15-30C5-445F-B304-4A5DC4BC6189}" type="presParOf" srcId="{7CA95EC8-48DF-480A-B7E6-952A93AA90D1}" destId="{567ACAEE-7BFE-4852-B19C-443D9D00333A}" srcOrd="1" destOrd="0" presId="urn:microsoft.com/office/officeart/2005/8/layout/gear1"/>
    <dgm:cxn modelId="{7771DCAB-2225-45C7-B6AF-09B5EC7CDDEE}" type="presParOf" srcId="{7CA95EC8-48DF-480A-B7E6-952A93AA90D1}" destId="{EB317D2D-6796-45E2-88FE-3CF1AA70270D}" srcOrd="2" destOrd="0" presId="urn:microsoft.com/office/officeart/2005/8/layout/gear1"/>
    <dgm:cxn modelId="{5B31475C-77CA-4F1E-8CF6-61633C1D929D}" type="presParOf" srcId="{7CA95EC8-48DF-480A-B7E6-952A93AA90D1}" destId="{316A42DA-D02C-45B8-B7C3-D328F03C6696}" srcOrd="3" destOrd="0" presId="urn:microsoft.com/office/officeart/2005/8/layout/gear1"/>
    <dgm:cxn modelId="{3EA253DD-D0C5-4362-835F-E1051EDDCCDD}" type="presParOf" srcId="{7CA95EC8-48DF-480A-B7E6-952A93AA90D1}" destId="{A7980D72-4195-4770-A28E-68F814206DAD}" srcOrd="4" destOrd="0" presId="urn:microsoft.com/office/officeart/2005/8/layout/gear1"/>
    <dgm:cxn modelId="{98E6FECA-1983-4B69-BC85-1278A7EB841A}" type="presParOf" srcId="{7CA95EC8-48DF-480A-B7E6-952A93AA90D1}" destId="{4977D06E-DACA-4D66-A266-3B5953828563}" srcOrd="5" destOrd="0" presId="urn:microsoft.com/office/officeart/2005/8/layout/gear1"/>
    <dgm:cxn modelId="{F372CD65-17FA-4169-9985-DEB74CAED911}" type="presParOf" srcId="{7CA95EC8-48DF-480A-B7E6-952A93AA90D1}" destId="{C0BDEAAD-A582-4F15-B179-F7A906E7B75B}" srcOrd="6" destOrd="0" presId="urn:microsoft.com/office/officeart/2005/8/layout/gear1"/>
    <dgm:cxn modelId="{33E4A59B-B514-4460-8140-BF52D1CDB73A}" type="presParOf" srcId="{7CA95EC8-48DF-480A-B7E6-952A93AA90D1}" destId="{600ECBD5-BA0C-4D75-A33E-4D3CC766E61A}" srcOrd="7" destOrd="0" presId="urn:microsoft.com/office/officeart/2005/8/layout/gear1"/>
    <dgm:cxn modelId="{3DD163FF-FA47-4E8A-AD80-143BA500BAC1}" type="presParOf" srcId="{7CA95EC8-48DF-480A-B7E6-952A93AA90D1}" destId="{86FD5271-0854-4D58-ABF2-35D96EDE834C}" srcOrd="8" destOrd="0" presId="urn:microsoft.com/office/officeart/2005/8/layout/gear1"/>
    <dgm:cxn modelId="{C1E8CC2E-9BE8-4AB4-B6F9-7A2E24519DDE}" type="presParOf" srcId="{7CA95EC8-48DF-480A-B7E6-952A93AA90D1}" destId="{07593AB9-1FFF-42C4-A792-AD87CCC1E340}" srcOrd="9" destOrd="0" presId="urn:microsoft.com/office/officeart/2005/8/layout/gear1"/>
    <dgm:cxn modelId="{92474DA7-8EDD-47B1-B553-0C821EE4575A}" type="presParOf" srcId="{7CA95EC8-48DF-480A-B7E6-952A93AA90D1}" destId="{0F578C82-4FDD-4486-8BED-61A787313732}" srcOrd="10" destOrd="0" presId="urn:microsoft.com/office/officeart/2005/8/layout/gear1"/>
    <dgm:cxn modelId="{05305E9A-0077-4D62-A212-14E01EB59354}" type="presParOf" srcId="{7CA95EC8-48DF-480A-B7E6-952A93AA90D1}" destId="{1D477CF8-F295-42E2-B10B-9CF5BF4FEFE7}" srcOrd="11" destOrd="0" presId="urn:microsoft.com/office/officeart/2005/8/layout/gear1"/>
    <dgm:cxn modelId="{916F07D8-86CF-4E7A-809B-4906A5EE7CD6}" type="presParOf" srcId="{7CA95EC8-48DF-480A-B7E6-952A93AA90D1}" destId="{13E9267C-C8C2-42C3-8DCB-C7279D44AB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27671-811B-4271-BDCA-BE7C2F334318}">
      <dsp:nvSpPr>
        <dsp:cNvPr id="0" name=""/>
        <dsp:cNvSpPr/>
      </dsp:nvSpPr>
      <dsp:spPr>
        <a:xfrm>
          <a:off x="6466242" y="1698751"/>
          <a:ext cx="5143865" cy="4341108"/>
        </a:xfrm>
        <a:prstGeom prst="gear9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b="1" kern="1200" dirty="0" smtClean="0">
              <a:solidFill>
                <a:schemeClr val="accent1"/>
              </a:solidFill>
            </a:rPr>
            <a:t>Укупни приходи и примања буџета општине за 2019. годину </a:t>
          </a:r>
          <a:r>
            <a:rPr lang="sr-Cyrl-RS" sz="2500" b="1" kern="1200" dirty="0" smtClean="0">
              <a:solidFill>
                <a:schemeClr val="tx1"/>
              </a:solidFill>
            </a:rPr>
            <a:t>619.340.630,44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7440391" y="2715635"/>
        <a:ext cx="3195567" cy="2231419"/>
      </dsp:txXfrm>
    </dsp:sp>
    <dsp:sp modelId="{316A42DA-D02C-45B8-B7C3-D328F03C6696}">
      <dsp:nvSpPr>
        <dsp:cNvPr id="0" name=""/>
        <dsp:cNvSpPr/>
      </dsp:nvSpPr>
      <dsp:spPr>
        <a:xfrm>
          <a:off x="0" y="1863370"/>
          <a:ext cx="4222005" cy="3895068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Нераспоређени вишак прихода и примања из ранијих година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solidFill>
                <a:schemeClr val="tx1"/>
              </a:solidFill>
            </a:rPr>
            <a:t>86.320.000,00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28119" y="2849892"/>
        <a:ext cx="2165767" cy="1922024"/>
      </dsp:txXfrm>
    </dsp:sp>
    <dsp:sp modelId="{C0BDEAAD-A582-4F15-B179-F7A906E7B75B}">
      <dsp:nvSpPr>
        <dsp:cNvPr id="0" name=""/>
        <dsp:cNvSpPr/>
      </dsp:nvSpPr>
      <dsp:spPr>
        <a:xfrm rot="20700000">
          <a:off x="3294521" y="-226777"/>
          <a:ext cx="4172733" cy="3630704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/>
            <a:t>Укупни приходи и примања </a:t>
          </a:r>
          <a:r>
            <a:rPr lang="sr-Cyrl-RS" sz="2200" b="1" kern="1200" dirty="0" smtClean="0">
              <a:solidFill>
                <a:schemeClr val="tx1"/>
              </a:solidFill>
            </a:rPr>
            <a:t>553.020.630,44</a:t>
          </a:r>
          <a:endParaRPr lang="en-US" sz="2200" b="1" kern="1200" dirty="0"/>
        </a:p>
      </dsp:txBody>
      <dsp:txXfrm rot="-20700000">
        <a:off x="4241873" y="537392"/>
        <a:ext cx="2278029" cy="2102363"/>
      </dsp:txXfrm>
    </dsp:sp>
    <dsp:sp modelId="{0F578C82-4FDD-4486-8BED-61A787313732}">
      <dsp:nvSpPr>
        <dsp:cNvPr id="0" name=""/>
        <dsp:cNvSpPr/>
      </dsp:nvSpPr>
      <dsp:spPr>
        <a:xfrm>
          <a:off x="4594192" y="3870507"/>
          <a:ext cx="764582" cy="1691576"/>
        </a:xfrm>
        <a:prstGeom prst="circularArrow">
          <a:avLst>
            <a:gd name="adj1" fmla="val 4688"/>
            <a:gd name="adj2" fmla="val 299029"/>
            <a:gd name="adj3" fmla="val 2546377"/>
            <a:gd name="adj4" fmla="val 157976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7CF8-F295-42E2-B10B-9CF5BF4FEFE7}">
      <dsp:nvSpPr>
        <dsp:cNvPr id="0" name=""/>
        <dsp:cNvSpPr/>
      </dsp:nvSpPr>
      <dsp:spPr>
        <a:xfrm>
          <a:off x="8059616" y="610045"/>
          <a:ext cx="679646" cy="71835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267C-C8C2-42C3-8DCB-C7279D44AB8B}">
      <dsp:nvSpPr>
        <dsp:cNvPr id="0" name=""/>
        <dsp:cNvSpPr/>
      </dsp:nvSpPr>
      <dsp:spPr>
        <a:xfrm>
          <a:off x="1534903" y="499223"/>
          <a:ext cx="1234681" cy="61416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0.00596</cdr:x>
      <cdr:y>0</cdr:y>
    </cdr:from>
    <cdr:to>
      <cdr:x>1</cdr:x>
      <cdr:y>0.07823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72042" y="0"/>
          <a:ext cx="12009121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 smtClean="0">
              <a:solidFill>
                <a:schemeClr val="tx1"/>
              </a:solidFill>
            </a:rPr>
            <a:t>4.1. Структура прихода и примања у 2019.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25.02.2019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25.02.2019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 smtClean="0">
                <a:solidFill>
                  <a:schemeClr val="accent1"/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472" y="2610683"/>
            <a:ext cx="5652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 smtClean="0">
                <a:latin typeface="Century" panose="02040604050505020304" pitchFamily="18" charset="0"/>
              </a:rPr>
              <a:t>ГРАЂАНСКИ ВОДИЧ КРОЗ БУЏЕТ ЗА 2019. ГОДИНУ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344552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2720" y="0"/>
            <a:ext cx="12019279" cy="4641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 smtClean="0">
                <a:solidFill>
                  <a:schemeClr val="tx1"/>
                </a:solidFill>
              </a:rPr>
              <a:t>4.2. Шта се променило у односу на 2018.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959" y="4393028"/>
            <a:ext cx="11226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500" b="1" dirty="0" smtClean="0"/>
              <a:t>Како општина и у 2019. години планира да конккурише за реализацију пројеката (за које је у буџету предвидела сопствено учешће), и уколико средства буду одобрена, вршиће се проширење буџета, тако да очекујемо до краја године да трансферна средства од виших нивоа власти са првобитно планираних 128.755.788,28 динара буду значајно повећана. </a:t>
            </a:r>
            <a:endParaRPr lang="en-US" sz="2500" b="1" dirty="0">
              <a:latin typeface="AcadEref" panose="02000500000000020003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036320" y="741680"/>
            <a:ext cx="5486400" cy="310896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Укупни приходи и примања су се смањили у односу на претходну годину за </a:t>
            </a:r>
            <a:r>
              <a:rPr lang="sr-Cyrl-RS" sz="2500" b="1" dirty="0">
                <a:solidFill>
                  <a:schemeClr val="accent1"/>
                </a:solidFill>
              </a:rPr>
              <a:t>251.674.907,25</a:t>
            </a:r>
            <a:r>
              <a:rPr lang="sr-Cyrl-RS" sz="2500" b="1" dirty="0">
                <a:solidFill>
                  <a:schemeClr val="tx1"/>
                </a:solidFill>
              </a:rPr>
              <a:t> динара.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837680" y="1959263"/>
            <a:ext cx="1391920" cy="56896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833359" y="799407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Највеће смањење је код трансфера од других нивоа власти за </a:t>
            </a:r>
            <a:r>
              <a:rPr lang="sr-Cyrl-RS" sz="2200" b="1" dirty="0">
                <a:solidFill>
                  <a:schemeClr val="accent1"/>
                </a:solidFill>
              </a:rPr>
              <a:t>244.159.891,82 </a:t>
            </a:r>
            <a:r>
              <a:rPr lang="sr-Cyrl-RS" sz="2200" b="1" dirty="0">
                <a:solidFill>
                  <a:schemeClr val="tx1"/>
                </a:solidFill>
              </a:rPr>
              <a:t>динара.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7496" y="0"/>
            <a:ext cx="12004503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 smtClean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0305" y="4329649"/>
            <a:ext cx="3736379" cy="21636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5025" y="2422764"/>
            <a:ext cx="3586480" cy="196087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tx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63" y="791081"/>
            <a:ext cx="3490424" cy="16560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tx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24962" y="4549551"/>
            <a:ext cx="2680802" cy="172387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tx1"/>
                </a:solidFill>
              </a:rPr>
              <a:t>Остали расходи </a:t>
            </a:r>
            <a:r>
              <a:rPr lang="sr-Cyrl-RS" sz="1300" dirty="0">
                <a:solidFill>
                  <a:schemeClr val="tx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2227" y="4988869"/>
            <a:ext cx="2500957" cy="175745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 smtClean="0">
                <a:solidFill>
                  <a:schemeClr val="tx1"/>
                </a:solidFill>
              </a:rPr>
              <a:t>Отплата камате и главнице </a:t>
            </a:r>
            <a:r>
              <a:rPr lang="sr-Cyrl-RS" sz="1300" dirty="0" smtClean="0">
                <a:solidFill>
                  <a:schemeClr val="tx1"/>
                </a:solidFill>
              </a:rPr>
              <a:t>– обухвата </a:t>
            </a:r>
            <a:r>
              <a:rPr lang="sr-Cyrl-RS" sz="1300" dirty="0">
                <a:solidFill>
                  <a:schemeClr val="tx1"/>
                </a:solidFill>
              </a:rPr>
              <a:t>трошкове отплате узетог кредита и камате из 2007 године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2114" y="0"/>
            <a:ext cx="11999885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 smtClean="0">
                <a:solidFill>
                  <a:schemeClr val="tx1"/>
                </a:solidFill>
              </a:rPr>
              <a:t>5.1. Структура расхода и издатака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119543"/>
              </p:ext>
            </p:extLst>
          </p:nvPr>
        </p:nvGraphicFramePr>
        <p:xfrm>
          <a:off x="619761" y="544946"/>
          <a:ext cx="11389360" cy="631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1634" y="0"/>
            <a:ext cx="12030365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 smtClean="0">
                <a:solidFill>
                  <a:schemeClr val="tx1"/>
                </a:solidFill>
              </a:rPr>
              <a:t>5.2. Шта се променило у односу на 2018.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780" y="862498"/>
            <a:ext cx="10291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2019. годину су се смањили у односу на задњи ребаланс буџета општине Бач за 2018. годину за </a:t>
            </a:r>
            <a:r>
              <a:rPr lang="sr-Cyrl-RS" sz="3000" b="1" dirty="0" smtClean="0">
                <a:solidFill>
                  <a:schemeClr val="accent1"/>
                </a:solidFill>
              </a:rPr>
              <a:t>251.674.907,25</a:t>
            </a:r>
            <a:r>
              <a:rPr lang="sr-Cyrl-RS" sz="3000" b="1" dirty="0" smtClean="0"/>
              <a:t> </a:t>
            </a:r>
            <a:r>
              <a:rPr lang="sr-Cyrl-RS" sz="3000" b="1" dirty="0"/>
              <a:t>динара. </a:t>
            </a:r>
            <a:endParaRPr lang="sr-Cyrl-RS" sz="3000" b="1" dirty="0" smtClean="0"/>
          </a:p>
          <a:p>
            <a:pPr algn="ctr"/>
            <a:endParaRPr lang="sr-Cyrl-RS" sz="3000" b="1" dirty="0" smtClean="0"/>
          </a:p>
          <a:p>
            <a:pPr algn="ctr"/>
            <a:r>
              <a:rPr lang="sr-Cyrl-RS" sz="3000" b="1" dirty="0" smtClean="0"/>
              <a:t>Највеће </a:t>
            </a:r>
            <a:r>
              <a:rPr lang="sr-Cyrl-RS" sz="3000" b="1" dirty="0"/>
              <a:t>смањење </a:t>
            </a:r>
            <a:r>
              <a:rPr lang="sr-Cyrl-RS" sz="3000" b="1" dirty="0" smtClean="0"/>
              <a:t>имамо код </a:t>
            </a:r>
            <a:r>
              <a:rPr lang="sr-Cyrl-RS" sz="3000" b="1" dirty="0"/>
              <a:t>реализације </a:t>
            </a:r>
            <a:endParaRPr lang="sr-Cyrl-RS" sz="3000" b="1" dirty="0" smtClean="0"/>
          </a:p>
          <a:p>
            <a:pPr algn="ctr"/>
            <a:r>
              <a:rPr lang="sr-Cyrl-RS" sz="3000" b="1" dirty="0" smtClean="0"/>
              <a:t>капиталних пројеката – за </a:t>
            </a:r>
            <a:r>
              <a:rPr lang="sr-Cyrl-RS" sz="3000" b="1" dirty="0"/>
              <a:t>чије учешће смо </a:t>
            </a:r>
            <a:endParaRPr lang="sr-Cyrl-RS" sz="3000" b="1" dirty="0" smtClean="0"/>
          </a:p>
          <a:p>
            <a:pPr algn="ctr"/>
            <a:r>
              <a:rPr lang="sr-Cyrl-RS" sz="3000" b="1" dirty="0"/>
              <a:t>д</a:t>
            </a:r>
            <a:r>
              <a:rPr lang="sr-Cyrl-RS" sz="3000" b="1" dirty="0" smtClean="0"/>
              <a:t>обили средства </a:t>
            </a:r>
            <a:r>
              <a:rPr lang="sr-Cyrl-RS" sz="3000" b="1" dirty="0"/>
              <a:t>од виших  </a:t>
            </a:r>
            <a:r>
              <a:rPr lang="sr-Cyrl-RS" sz="3000" b="1" dirty="0" smtClean="0"/>
              <a:t>нивоа</a:t>
            </a:r>
          </a:p>
          <a:p>
            <a:pPr algn="ctr"/>
            <a:r>
              <a:rPr lang="sr-Cyrl-RS" sz="3000" b="1" dirty="0" smtClean="0"/>
              <a:t> </a:t>
            </a:r>
            <a:r>
              <a:rPr lang="sr-Cyrl-RS" sz="3000" b="1" dirty="0"/>
              <a:t>власти </a:t>
            </a:r>
            <a:r>
              <a:rPr lang="sr-Cyrl-RS" sz="3000" b="1" dirty="0" smtClean="0"/>
              <a:t>(Републичких</a:t>
            </a:r>
          </a:p>
          <a:p>
            <a:pPr algn="ctr"/>
            <a:r>
              <a:rPr lang="sr-Cyrl-RS" sz="3000" b="1" dirty="0" smtClean="0"/>
              <a:t> </a:t>
            </a:r>
            <a:r>
              <a:rPr lang="sr-Cyrl-RS" sz="3000" b="1" dirty="0"/>
              <a:t>и покрајинских </a:t>
            </a:r>
            <a:endParaRPr lang="sr-Cyrl-RS" sz="3000" b="1" dirty="0" smtClean="0"/>
          </a:p>
          <a:p>
            <a:pPr algn="ctr"/>
            <a:r>
              <a:rPr lang="sr-Cyrl-RS" sz="3000" b="1" dirty="0" smtClean="0"/>
              <a:t>органа</a:t>
            </a:r>
            <a:r>
              <a:rPr lang="sr-Cyrl-RS" sz="3000" b="1" dirty="0"/>
              <a:t>).</a:t>
            </a:r>
            <a:endParaRPr lang="en-US" sz="3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32" y="4012911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728" y="0"/>
            <a:ext cx="12007272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678443" y="526934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 smtClean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2019.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84728" y="0"/>
            <a:ext cx="12007272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14116"/>
              </p:ext>
            </p:extLst>
          </p:nvPr>
        </p:nvGraphicFramePr>
        <p:xfrm>
          <a:off x="332509" y="928367"/>
          <a:ext cx="11711710" cy="5824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0099">
                  <a:extLst>
                    <a:ext uri="{9D8B030D-6E8A-4147-A177-3AD203B41FA5}">
                      <a16:colId xmlns:a16="http://schemas.microsoft.com/office/drawing/2014/main" xmlns="" val="3411123026"/>
                    </a:ext>
                  </a:extLst>
                </a:gridCol>
                <a:gridCol w="2565977">
                  <a:extLst>
                    <a:ext uri="{9D8B030D-6E8A-4147-A177-3AD203B41FA5}">
                      <a16:colId xmlns:a16="http://schemas.microsoft.com/office/drawing/2014/main" xmlns="" val="2223354465"/>
                    </a:ext>
                  </a:extLst>
                </a:gridCol>
                <a:gridCol w="2555634">
                  <a:extLst>
                    <a:ext uri="{9D8B030D-6E8A-4147-A177-3AD203B41FA5}">
                      <a16:colId xmlns:a16="http://schemas.microsoft.com/office/drawing/2014/main" xmlns="" val="1075089814"/>
                    </a:ext>
                  </a:extLst>
                </a:gridCol>
              </a:tblGrid>
              <a:tr h="554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effectLst/>
                        </a:rPr>
                        <a:t>НАЗИВ ПРОГРАМА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  <a:endParaRPr lang="sr-Latn-R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r-Cyrl-RS" sz="1600" dirty="0">
                          <a:solidFill>
                            <a:schemeClr val="tx1"/>
                          </a:solidFill>
                          <a:effectLst/>
                        </a:rPr>
                        <a:t>ЗА </a:t>
                      </a:r>
                      <a:r>
                        <a:rPr lang="sr-Cyrl-RS" sz="1600" dirty="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sr-Cyrl-R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r-Cyrl-RS" sz="1600" dirty="0">
                          <a:solidFill>
                            <a:schemeClr val="tx1"/>
                          </a:solidFill>
                          <a:effectLst/>
                        </a:rPr>
                        <a:t>ГОДИНУ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effectLst/>
                        </a:rPr>
                        <a:t>% УЧЕШЋА У РАСХОДИМА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2967386301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1  - Становање, урбанизам и просторно планирање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52.120.100,00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8,42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961991541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2 – Комуналне делатности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28.575.000,00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4,61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2745158100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3 – Локални економски развој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8.900.000,00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1,43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827158256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4 – Развој туризма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7.910.000,00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1,28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304991904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5 – Пољопривреда и рурални развој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56.500.000,00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9,12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3001868739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6  - Заштита животне средине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20.218.387,44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3,26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486569982"/>
                  </a:ext>
                </a:extLst>
              </a:tr>
              <a:tr h="4756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7 – Организација саобраћаја и саобраћајна инфраструктура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48.430.000,00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7,82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2297926811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8 – Предшколско васпитање и образовање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56.685.000,00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9,15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365852842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9 – Основно образовање и васпитање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42.296.000,00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6,83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2086981403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10 – Средње образовање и васпитање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4.150.000,00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0,67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3218173898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11 – Социјална и дечија заштита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25.949.500,00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4,19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55267640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12 – Здравствена заштита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12.500.000,00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2,02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1429282987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13 – Развој културе и информисања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28.820.000,00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4,65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1204622536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14 – Развој спорта и омладине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19.510.000,00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3,15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3993413634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15 – Опште услуге локалне самоуправе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169.036.643,00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27,30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3473989453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16 – Политички систем локалне самоуправе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29.340.000,00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4,74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2819469154"/>
                  </a:ext>
                </a:extLst>
              </a:tr>
              <a:tr h="4756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Програм 17 – Енергетска ефикасност и обновљиви извори енергије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>
                          <a:effectLst/>
                        </a:rPr>
                        <a:t>8.400.000,00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1,36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/>
                </a:tc>
                <a:extLst>
                  <a:ext uri="{0D108BD9-81ED-4DB2-BD59-A6C34878D82A}">
                    <a16:rowId xmlns:a16="http://schemas.microsoft.com/office/drawing/2014/main" xmlns="" val="815513107"/>
                  </a:ext>
                </a:extLst>
              </a:tr>
              <a:tr h="2378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619.340.630,44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1" dirty="0">
                          <a:effectLst/>
                        </a:rPr>
                        <a:t>100,00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164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3964" y="0"/>
            <a:ext cx="11998036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 smtClean="0">
                <a:solidFill>
                  <a:schemeClr val="tx1"/>
                </a:solidFill>
              </a:rPr>
              <a:t>5.4. Најзначајнији пројекти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1427" y="651163"/>
            <a:ext cx="2493819" cy="1828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Изградња канализационе мреже у Селенчи – 3 фаза – </a:t>
            </a:r>
            <a:r>
              <a:rPr lang="sr-Cyrl-RS" b="1" dirty="0" smtClean="0">
                <a:solidFill>
                  <a:schemeClr val="accent1"/>
                </a:solidFill>
              </a:rPr>
              <a:t>13.253.387,44 </a:t>
            </a:r>
            <a:r>
              <a:rPr lang="sr-Cyrl-RS" b="1" dirty="0" smtClean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88088" y="4387270"/>
            <a:ext cx="2969491" cy="1828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Реконструкција објекта старог биоскопа у Бачком Новом Селу – </a:t>
            </a:r>
            <a:r>
              <a:rPr lang="sr-Cyrl-RS" b="1" dirty="0" smtClean="0">
                <a:solidFill>
                  <a:schemeClr val="accent1"/>
                </a:solidFill>
              </a:rPr>
              <a:t>2.800.000,00 </a:t>
            </a:r>
            <a:r>
              <a:rPr lang="sr-Cyrl-RS" b="1" dirty="0" smtClean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2169" y="4262581"/>
            <a:ext cx="2639288" cy="218901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 smtClean="0">
                <a:solidFill>
                  <a:schemeClr val="tx1"/>
                </a:solidFill>
              </a:rPr>
              <a:t>Помоћ избеглим лицима – </a:t>
            </a:r>
            <a:r>
              <a:rPr lang="sr-Cyrl-RS" sz="1700" b="1" dirty="0" smtClean="0">
                <a:solidFill>
                  <a:schemeClr val="accent1"/>
                </a:solidFill>
              </a:rPr>
              <a:t>7.702.500,00 </a:t>
            </a:r>
            <a:r>
              <a:rPr lang="sr-Cyrl-RS" sz="1700" b="1" dirty="0" smtClean="0">
                <a:solidFill>
                  <a:schemeClr val="tx1"/>
                </a:solidFill>
              </a:rPr>
              <a:t>динара (95% средстава добијених од стране Комесаријата за избеглице)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87360" y="766618"/>
            <a:ext cx="2493819" cy="1828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Изградња 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паркинга у 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улици ЈНА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 у Бачу – </a:t>
            </a:r>
          </a:p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2.000.000,00 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динара.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48766" y="897080"/>
            <a:ext cx="2676814" cy="287020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Црпна станица за фекалну канализацију у Селенчи – </a:t>
            </a:r>
            <a:r>
              <a:rPr lang="sr-Cyrl-RS" b="1" dirty="0" smtClean="0">
                <a:solidFill>
                  <a:schemeClr val="accent1"/>
                </a:solidFill>
              </a:rPr>
              <a:t>2.250.000,00 </a:t>
            </a:r>
            <a:r>
              <a:rPr lang="sr-Cyrl-RS" b="1" dirty="0" smtClean="0">
                <a:solidFill>
                  <a:schemeClr val="tx1"/>
                </a:solidFill>
              </a:rPr>
              <a:t>динара (наше учешће, конкурисано код виших нивоа власти)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92439" y="683490"/>
            <a:ext cx="2493819" cy="26323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 smtClean="0">
              <a:solidFill>
                <a:schemeClr val="tx1"/>
              </a:solidFill>
            </a:endParaRPr>
          </a:p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Latn-RS" sz="1700" b="1" dirty="0" smtClean="0">
              <a:solidFill>
                <a:schemeClr val="tx1"/>
              </a:solidFill>
            </a:endParaRPr>
          </a:p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Latn-RS" sz="1700" b="1" dirty="0" smtClean="0">
              <a:solidFill>
                <a:schemeClr val="tx1"/>
              </a:solidFill>
            </a:endParaRPr>
          </a:p>
          <a:p>
            <a:pPr algn="ctr"/>
            <a:r>
              <a:rPr lang="sr-Cyrl-RS" sz="1700" b="1" dirty="0" smtClean="0">
                <a:solidFill>
                  <a:schemeClr val="tx1"/>
                </a:solidFill>
              </a:rPr>
              <a:t>Реконструкција локалног пута Л7 – </a:t>
            </a:r>
            <a:r>
              <a:rPr lang="sr-Cyrl-RS" sz="1700" b="1" dirty="0" smtClean="0">
                <a:solidFill>
                  <a:schemeClr val="accent1"/>
                </a:solidFill>
              </a:rPr>
              <a:t>18.590.000,00 </a:t>
            </a:r>
            <a:r>
              <a:rPr lang="sr-Cyrl-RS" sz="1700" b="1" dirty="0" smtClean="0">
                <a:solidFill>
                  <a:schemeClr val="tx1"/>
                </a:solidFill>
              </a:rPr>
              <a:t>динара (планирано наше учешће и конкурисање код виших нивоа власти)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 smtClean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 smtClean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5522" y="2600035"/>
            <a:ext cx="2992582" cy="1542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Увођење јавне 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расвете у радну 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зону Бач – </a:t>
            </a:r>
          </a:p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8.400.000,00</a:t>
            </a:r>
            <a:r>
              <a:rPr lang="sr-Cyrl-RS" b="1" dirty="0" smtClean="0">
                <a:solidFill>
                  <a:schemeClr val="tx1"/>
                </a:solidFill>
              </a:rPr>
              <a:t> 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88088" y="2720107"/>
            <a:ext cx="2852930" cy="154247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Пресвлачење бетонског пута у улици Б. Јединства у Плавни – </a:t>
            </a:r>
            <a:r>
              <a:rPr lang="sr-Cyrl-RS" b="1" dirty="0" smtClean="0">
                <a:solidFill>
                  <a:schemeClr val="accent1"/>
                </a:solidFill>
              </a:rPr>
              <a:t>2.400.000,00 </a:t>
            </a:r>
            <a:r>
              <a:rPr lang="sr-Cyrl-RS" b="1" dirty="0" smtClean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30647" y="3441690"/>
            <a:ext cx="2493819" cy="291984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 smtClean="0">
              <a:solidFill>
                <a:schemeClr val="tx1"/>
              </a:solidFill>
            </a:endParaRPr>
          </a:p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Latn-RS" sz="1700" b="1" dirty="0" smtClean="0">
              <a:solidFill>
                <a:schemeClr val="tx1"/>
              </a:solidFill>
            </a:endParaRPr>
          </a:p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 smtClean="0">
                <a:solidFill>
                  <a:schemeClr val="tx1"/>
                </a:solidFill>
              </a:rPr>
              <a:t>Изградња </a:t>
            </a:r>
            <a:r>
              <a:rPr lang="sr-Cyrl-RS" sz="1700" b="1" dirty="0">
                <a:solidFill>
                  <a:schemeClr val="tx1"/>
                </a:solidFill>
              </a:rPr>
              <a:t>саобраћајница у насељеним местима општине Бач – </a:t>
            </a:r>
            <a:r>
              <a:rPr lang="sr-Cyrl-RS" sz="1700" b="1" dirty="0">
                <a:solidFill>
                  <a:schemeClr val="accent1"/>
                </a:solidFill>
              </a:rPr>
              <a:t>15.000.000,00 </a:t>
            </a:r>
            <a:r>
              <a:rPr lang="sr-Cyrl-RS" sz="1700" b="1" dirty="0">
                <a:solidFill>
                  <a:schemeClr val="tx1"/>
                </a:solidFill>
              </a:rPr>
              <a:t>динара (планирано наше учешће и конкурисање код виших нивоа власти</a:t>
            </a:r>
            <a:r>
              <a:rPr lang="sr-Cyrl-RS" sz="17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 smtClean="0">
              <a:solidFill>
                <a:schemeClr val="tx1"/>
              </a:solidFill>
            </a:endParaRPr>
          </a:p>
          <a:p>
            <a:pPr algn="ctr"/>
            <a:endParaRPr lang="sr-Cyrl-RS" sz="1700" b="1" dirty="0" smtClean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64049" y="3897746"/>
            <a:ext cx="2923311" cy="22421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Реконструкција НБ „Вук Караџић“ Бач – </a:t>
            </a:r>
            <a:r>
              <a:rPr lang="sr-Cyrl-RS" b="1" dirty="0" smtClean="0">
                <a:solidFill>
                  <a:schemeClr val="accent1"/>
                </a:solidFill>
              </a:rPr>
              <a:t>3.500.000,00</a:t>
            </a:r>
            <a:r>
              <a:rPr lang="sr-Cyrl-RS" b="1" dirty="0" smtClean="0">
                <a:solidFill>
                  <a:schemeClr val="tx1"/>
                </a:solidFill>
              </a:rPr>
              <a:t> динара.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 smtClean="0">
                <a:latin typeface="Constantia" panose="02030602050306030303" pitchFamily="18" charset="0"/>
              </a:rPr>
              <a:t>Добро </a:t>
            </a:r>
            <a:r>
              <a:rPr lang="sr-Cyrl-RS" sz="3000" b="1" dirty="0">
                <a:latin typeface="Constantia" panose="02030602050306030303" pitchFamily="18" charset="0"/>
              </a:rPr>
              <a:t>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8618" y="-62346"/>
            <a:ext cx="11852102" cy="1246909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6217" y="1106054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 smtClean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6217" y="1611164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 smtClean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6217" y="219247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 smtClean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76217" y="2761680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 smtClean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2835" y="322234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 smtClean="0">
                <a:solidFill>
                  <a:schemeClr val="tx1"/>
                </a:solidFill>
              </a:rPr>
              <a:t>4.1. Структура прихода и примања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2835" y="3745929"/>
            <a:ext cx="9171710" cy="4641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 smtClean="0">
                <a:solidFill>
                  <a:schemeClr val="tx1"/>
                </a:solidFill>
              </a:rPr>
              <a:t>4.2. Шта се променило у односу на 2018.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6217" y="4264316"/>
            <a:ext cx="9938328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 smtClean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42835" y="481272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 smtClean="0">
                <a:solidFill>
                  <a:schemeClr val="tx1"/>
                </a:solidFill>
              </a:rPr>
              <a:t>5.1. Структура расхода и издатака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2835" y="5290124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 smtClean="0">
                <a:solidFill>
                  <a:schemeClr val="tx1"/>
                </a:solidFill>
              </a:rPr>
              <a:t>5.2. Шта се променило у односу на 2018.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42835" y="5784269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 smtClean="0">
                <a:solidFill>
                  <a:schemeClr val="tx1"/>
                </a:solidFill>
              </a:rPr>
              <a:t>5.3. Програмско трошење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42835" y="631247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 smtClean="0">
                <a:solidFill>
                  <a:schemeClr val="tx1"/>
                </a:solidFill>
              </a:rPr>
              <a:t>5.4. Најзначајнији пројекти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Драге суграђанке и  </a:t>
            </a:r>
            <a:r>
              <a:rPr lang="sr-Cyrl-RS" b="1" dirty="0"/>
              <a:t>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5436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  <a:endParaRPr lang="sr-Cyrl-RS" sz="1600" b="1" dirty="0" smtClean="0"/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2019.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начину прикупљања јавних средстава, и остварења прихода и примања, као и начину планирања, расподеле и трошења буџетских средстава</a:t>
            </a:r>
            <a:r>
              <a:rPr lang="sr-Cyrl-RS" sz="1600" b="1" dirty="0" smtClean="0"/>
              <a:t>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857673" y="3334720"/>
            <a:ext cx="3445165" cy="1791855"/>
          </a:xfrm>
          <a:prstGeom prst="round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 smtClean="0">
                <a:solidFill>
                  <a:schemeClr val="tx1"/>
                </a:solidFill>
              </a:rPr>
              <a:t>Борислав Антонић</a:t>
            </a:r>
          </a:p>
          <a:p>
            <a:pPr algn="ctr"/>
            <a:endParaRPr lang="sr-Cyrl-RS" sz="1500" b="1" dirty="0" smtClean="0">
              <a:solidFill>
                <a:schemeClr val="tx1"/>
              </a:solidFill>
            </a:endParaRPr>
          </a:p>
          <a:p>
            <a:pPr algn="ctr"/>
            <a:r>
              <a:rPr lang="sr-Cyrl-RS" sz="1500" b="1" dirty="0" smtClean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880" y="-94"/>
            <a:ext cx="12009120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 smtClean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7" y="286906"/>
            <a:ext cx="3260438" cy="3075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36" y="5015739"/>
            <a:ext cx="3140364" cy="160465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 smtClean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„Иво Лола Рибар“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4" y="5033393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81" y="789709"/>
            <a:ext cx="8915400" cy="5643418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</a:t>
            </a:r>
            <a:r>
              <a:rPr lang="sr-Cyrl-RS" sz="2400" b="1" dirty="0" smtClean="0"/>
              <a:t>прихода </a:t>
            </a:r>
            <a:r>
              <a:rPr lang="sr-Cyrl-RS" sz="2400" b="1" dirty="0"/>
              <a:t>и примања и </a:t>
            </a:r>
            <a:r>
              <a:rPr lang="sr-Cyrl-RS" sz="2400" b="1" dirty="0" smtClean="0"/>
              <a:t>расхода </a:t>
            </a:r>
            <a:r>
              <a:rPr lang="sr-Cyrl-RS" sz="2400" b="1" dirty="0"/>
              <a:t>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</a:t>
            </a:r>
            <a:r>
              <a:rPr lang="sr-Cyrl-RS" sz="2400" b="1" dirty="0" smtClean="0"/>
              <a:t>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</a:t>
            </a:r>
            <a:r>
              <a:rPr lang="sr-Cyrl-RS" sz="2400" b="1" dirty="0" smtClean="0"/>
              <a:t>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9380" y="95824"/>
            <a:ext cx="11785602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 smtClean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" y="5589319"/>
            <a:ext cx="7583056" cy="729622"/>
          </a:xfrm>
        </p:spPr>
        <p:txBody>
          <a:bodyPr>
            <a:noAutofit/>
          </a:bodyPr>
          <a:lstStyle/>
          <a:p>
            <a:pPr algn="ctr"/>
            <a:r>
              <a:rPr lang="sr-Cyrl-RS" b="1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2720" y="13082"/>
            <a:ext cx="12019279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 smtClean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272001" cy="2223664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130783" y="934224"/>
            <a:ext cx="1860046" cy="1775693"/>
          </a:xfrm>
          <a:prstGeom prst="flowChartConnec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Општинска власт и стручне службе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1832372" cy="171394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Граћани и њихова удружења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098771" cy="1618543"/>
          </a:xfrm>
          <a:prstGeom prst="flowChartConnec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Индиректни корисници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808122" y="2855829"/>
            <a:ext cx="1832372" cy="171394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Остали корисници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</a:rPr>
              <a:t>Закони и прописи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</a:rPr>
              <a:t>Стратешки циљеви развоја општине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3" y="3621164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 smtClean="0">
                <a:solidFill>
                  <a:schemeClr val="tx1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</a:rPr>
              <a:t>Остварење прошлогодишњег буџета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</a:rPr>
              <a:t>Потребе буџетских корисника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 smtClean="0">
                <a:solidFill>
                  <a:schemeClr val="tx1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943273" y="6096846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</a:rPr>
              <a:t>Обавезе по постојећим кредитима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 smtClean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491" y="18473"/>
            <a:ext cx="12016509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 smtClean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31827099"/>
              </p:ext>
            </p:extLst>
          </p:nvPr>
        </p:nvGraphicFramePr>
        <p:xfrm>
          <a:off x="397165" y="719666"/>
          <a:ext cx="11610108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us 7"/>
          <p:cNvSpPr/>
          <p:nvPr/>
        </p:nvSpPr>
        <p:spPr>
          <a:xfrm>
            <a:off x="2752436" y="2687782"/>
            <a:ext cx="1052946" cy="90516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4719781" y="4858328"/>
            <a:ext cx="2170546" cy="10621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273309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 smtClean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 smtClean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65425"/>
            <a:ext cx="2994435" cy="8187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 smtClean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  <a:endParaRPr lang="sr-Cyrl-RS" sz="1500" b="1" dirty="0" smtClean="0">
              <a:solidFill>
                <a:schemeClr val="tx1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  <a:endParaRPr lang="sr-Cyrl-RS" sz="1500" b="1" dirty="0" smtClean="0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подразумевају пренос новца од Републичких или Покрајинских органа у корист нивоа </a:t>
            </a:r>
            <a:r>
              <a:rPr lang="sr-Cyrl-RS" sz="1500" b="1" dirty="0" smtClean="0">
                <a:solidFill>
                  <a:schemeClr val="tx1"/>
                </a:solidFill>
              </a:rPr>
              <a:t>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tx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 smtClean="0">
                <a:solidFill>
                  <a:schemeClr val="tx1"/>
                </a:solidFill>
              </a:rPr>
              <a:t>трансфери </a:t>
            </a:r>
            <a:r>
              <a:rPr lang="sr-Cyrl-RS" sz="1500" b="1" dirty="0">
                <a:solidFill>
                  <a:schemeClr val="tx1"/>
                </a:solidFill>
              </a:rPr>
              <a:t>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tx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</a:t>
            </a:r>
            <a:r>
              <a:rPr lang="sr-Cyrl-RS" sz="1500" b="1" dirty="0" smtClean="0">
                <a:solidFill>
                  <a:schemeClr val="tx1"/>
                </a:solidFill>
              </a:rPr>
              <a:t>предфинансирали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tx1"/>
                </a:solidFill>
              </a:rPr>
              <a:t>остварују </a:t>
            </a:r>
            <a:r>
              <a:rPr lang="sr-Cyrl-RS" sz="1500" b="1" dirty="0" smtClean="0">
                <a:solidFill>
                  <a:schemeClr val="tx1"/>
                </a:solidFill>
              </a:rPr>
              <a:t>се продајом </a:t>
            </a:r>
            <a:r>
              <a:rPr lang="sr-Cyrl-RS" sz="1500" b="1" dirty="0">
                <a:solidFill>
                  <a:schemeClr val="tx1"/>
                </a:solidFill>
              </a:rPr>
              <a:t>покретности и непокретности које су у власништву </a:t>
            </a:r>
            <a:r>
              <a:rPr lang="sr-Cyrl-RS" sz="1500" b="1" dirty="0" smtClean="0">
                <a:solidFill>
                  <a:schemeClr val="tx1"/>
                </a:solidFill>
              </a:rPr>
              <a:t>општине</a:t>
            </a:r>
            <a:endParaRPr 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1968</TotalTime>
  <Words>1987</Words>
  <Application>Microsoft Office PowerPoint</Application>
  <PresentationFormat>Prilagođavanje</PresentationFormat>
  <Paragraphs>275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Wisp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Sanja Jakic</cp:lastModifiedBy>
  <cp:revision>49</cp:revision>
  <dcterms:created xsi:type="dcterms:W3CDTF">2019-02-17T18:14:35Z</dcterms:created>
  <dcterms:modified xsi:type="dcterms:W3CDTF">2019-02-25T06:31:58Z</dcterms:modified>
</cp:coreProperties>
</file>