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6" r:id="rId6"/>
    <p:sldId id="262" r:id="rId7"/>
    <p:sldId id="267" r:id="rId8"/>
    <p:sldId id="263" r:id="rId9"/>
    <p:sldId id="264" r:id="rId10"/>
    <p:sldId id="265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979" autoAdjust="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na.horvat\Desktop\Marina\Gra&#273;anski%20vodi&#269;\&#1043;&#1088;&#1072;&#1106;&#1072;&#1085;&#1082;&#1089;&#1080;%20&#1074;&#1086;&#1076;&#1080;&#1115;%20-%20&#1087;&#1086;&#1084;&#1086;&#1115;&#1085;&#1072;%20&#1077;&#1074;&#1080;&#1076;&#1077;&#1085;&#1094;&#1080;&#1112;&#1072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na.horvat\Desktop\Marina\Gra&#273;anski%20vodi&#269;\&#1043;&#1088;&#1072;&#1106;&#1072;&#1085;&#1082;&#1089;&#1080;%20&#1074;&#1086;&#1076;&#1080;&#1115;%20-%20&#1087;&#1086;&#1084;&#1086;&#1115;&#1085;&#1072;%20&#1077;&#1074;&#1080;&#1076;&#1077;&#1085;&#1094;&#1080;&#1112;&#1072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6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507346245787658E-2"/>
          <c:y val="2.9363162871750358E-2"/>
          <c:w val="0.97037218327635932"/>
          <c:h val="0.66199927797667002"/>
        </c:manualLayout>
      </c:layout>
      <c:pie3DChart>
        <c:varyColors val="1"/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2264328172351605"/>
          <c:y val="9.7817827836523069E-2"/>
          <c:w val="0.75956720726578997"/>
          <c:h val="0.6620658577890823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350455965997975E-2"/>
          <c:y val="0.56249636625246613"/>
          <c:w val="0.5903954287848423"/>
          <c:h val="0.342699609198976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600" b="1" i="0" u="none" strike="noStrike" kern="1200" cap="none" spc="0" baseline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cap="none" spc="0">
          <a:ln w="0"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</a:defRPr>
      </a:pPr>
      <a:endParaRPr lang="sr-Latn-R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4242424242424243"/>
          <c:y val="0.16150806149231345"/>
          <c:w val="0.73631047315257847"/>
          <c:h val="0.52810888638920139"/>
        </c:manualLayout>
      </c:layout>
      <c:pie3DChart>
        <c:varyColors val="1"/>
        <c:ser>
          <c:idx val="1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2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0E-4F09-4B48-AF48-AA8521D8B25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4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10-4F09-4B48-AF48-AA8521D8B25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6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12-4F09-4B48-AF48-AA8521D8B25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2">
                      <a:lumMod val="60000"/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14-4F09-4B48-AF48-AA8521D8B251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4">
                      <a:lumMod val="60000"/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16-4F09-4B48-AF48-AA8521D8B251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6">
                      <a:lumMod val="60000"/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18-4F09-4B48-AF48-AA8521D8B251}"/>
              </c:ext>
            </c:extLst>
          </c:dPt>
          <c:cat>
            <c:strRef>
              <c:f>Sheet1!$A$2:$A$7</c:f>
              <c:strCache>
                <c:ptCount val="6"/>
                <c:pt idx="0">
                  <c:v>Порески приходи 39.50%</c:v>
                </c:pt>
                <c:pt idx="1">
                  <c:v>Непорески приходи 15.98%</c:v>
                </c:pt>
                <c:pt idx="2">
                  <c:v>Трансфери од других нивоа власти 27,43%</c:v>
                </c:pt>
                <c:pt idx="3">
                  <c:v>Донације и помоћи 1.22%</c:v>
                </c:pt>
                <c:pt idx="4">
                  <c:v>Меморандумске ставке за рефундацију расхода за претходну годину 0.72%</c:v>
                </c:pt>
                <c:pt idx="5">
                  <c:v>Пренета средства из претходне године 15.15%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19-4F09-4B48-AF48-AA8521D8B2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422900315492427E-2"/>
          <c:y val="7.8147786622903392E-2"/>
          <c:w val="0.77370368059945327"/>
          <c:h val="0.6639727814700884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C7EC-4496-A8A5-AF9DACC3750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C7EC-4496-A8A5-AF9DACC3750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C7EC-4496-A8A5-AF9DACC37509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C7EC-4496-A8A5-AF9DACC37509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9-C7EC-4496-A8A5-AF9DACC37509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B-C7EC-4496-A8A5-AF9DACC3750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прихода и примања'!$A$3:$A$8</c:f>
              <c:strCache>
                <c:ptCount val="6"/>
                <c:pt idx="0">
                  <c:v>Порески приходи 44,52%</c:v>
                </c:pt>
                <c:pt idx="1">
                  <c:v>Непорески приходи 17,15%</c:v>
                </c:pt>
                <c:pt idx="2">
                  <c:v>Трансфери од других нивоа власти и донације 23,45%</c:v>
                </c:pt>
                <c:pt idx="3">
                  <c:v>Меморандумске ставке за рефундацију расхода за претходну годину 1,02%</c:v>
                </c:pt>
                <c:pt idx="4">
                  <c:v>Пренета средства из претходне године 13,64%</c:v>
                </c:pt>
                <c:pt idx="5">
                  <c:v>Примања од продаје непокретности у корист нивоа општина 0,21%</c:v>
                </c:pt>
              </c:strCache>
            </c:strRef>
          </c:cat>
          <c:val>
            <c:numRef>
              <c:f>'Структура прихода и примања'!$B$3:$B$8</c:f>
              <c:numCache>
                <c:formatCode>#,##0.00</c:formatCode>
                <c:ptCount val="6"/>
                <c:pt idx="0">
                  <c:v>414836837</c:v>
                </c:pt>
                <c:pt idx="1">
                  <c:v>159811004</c:v>
                </c:pt>
                <c:pt idx="2">
                  <c:v>218535188</c:v>
                </c:pt>
                <c:pt idx="3">
                  <c:v>9500000</c:v>
                </c:pt>
                <c:pt idx="4">
                  <c:v>127066971</c:v>
                </c:pt>
                <c:pt idx="5">
                  <c:v>2000000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7EC-4496-A8A5-AF9DACC375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7813165715510078E-2"/>
          <c:y val="0.71120043737352923"/>
          <c:w val="0.77296207147473084"/>
          <c:h val="0.251757628434723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/>
          </c:spPr>
          <c:invertIfNegative val="0"/>
          <c:dLbls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расхода и издатака'!$A$3:$A$9</c:f>
              <c:strCache>
                <c:ptCount val="7"/>
                <c:pt idx="0">
                  <c:v>Капитални расходи 29,22%</c:v>
                </c:pt>
                <c:pt idx="1">
                  <c:v>Социјална заштита 5,51%</c:v>
                </c:pt>
                <c:pt idx="2">
                  <c:v>Субвенције 2,01%</c:v>
                </c:pt>
                <c:pt idx="3">
                  <c:v>Остали расходи и резерва 4,96%</c:v>
                </c:pt>
                <c:pt idx="4">
                  <c:v>Донације, дотације и трансфери 8,68%</c:v>
                </c:pt>
                <c:pt idx="5">
                  <c:v>Коришћење услуга и роба 32,06%</c:v>
                </c:pt>
                <c:pt idx="6">
                  <c:v>Расходи за запослене 17,55%</c:v>
                </c:pt>
              </c:strCache>
            </c:strRef>
          </c:cat>
          <c:val>
            <c:numRef>
              <c:f>'Структура расхода и издатака'!$B$3:$B$9</c:f>
              <c:numCache>
                <c:formatCode>#,##0.00</c:formatCode>
                <c:ptCount val="7"/>
                <c:pt idx="0">
                  <c:v>272302574</c:v>
                </c:pt>
                <c:pt idx="1">
                  <c:v>51350000</c:v>
                </c:pt>
                <c:pt idx="2">
                  <c:v>18697500</c:v>
                </c:pt>
                <c:pt idx="3">
                  <c:v>46250000</c:v>
                </c:pt>
                <c:pt idx="4">
                  <c:v>80870000</c:v>
                </c:pt>
                <c:pt idx="5">
                  <c:v>298741500</c:v>
                </c:pt>
                <c:pt idx="6">
                  <c:v>163538426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E3-4A24-8C25-7F601E697D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53598256"/>
        <c:axId val="553601536"/>
        <c:axId val="0"/>
      </c:bar3DChart>
      <c:catAx>
        <c:axId val="553598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53601536"/>
        <c:crosses val="autoZero"/>
        <c:auto val="1"/>
        <c:lblAlgn val="ctr"/>
        <c:lblOffset val="100"/>
        <c:noMultiLvlLbl val="0"/>
      </c:catAx>
      <c:valAx>
        <c:axId val="55360153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55359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0049AC-8D43-4915-A4A5-3AEE826E43AF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4DB9ECDA-092C-4287-BA35-F4B6B48624D1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sr-Cyrl-RS" sz="1400" b="1" dirty="0">
              <a:solidFill>
                <a:schemeClr val="bg1"/>
              </a:solidFill>
            </a:rPr>
            <a:t>Укупни приходи и примања </a:t>
          </a:r>
          <a:r>
            <a:rPr lang="sr-Cyrl-RS" sz="1400" b="1" dirty="0">
              <a:solidFill>
                <a:srgbClr val="C00000"/>
              </a:solidFill>
            </a:rPr>
            <a:t>804.683.029,00</a:t>
          </a:r>
          <a:endParaRPr lang="sr-Latn-RS" sz="1400" b="1" dirty="0">
            <a:solidFill>
              <a:schemeClr val="bg1"/>
            </a:solidFill>
          </a:endParaRPr>
        </a:p>
      </dgm:t>
    </dgm:pt>
    <dgm:pt modelId="{E5778D06-B773-4FC5-8803-DEA9F6C2EBEF}" type="parTrans" cxnId="{639E71A0-316A-4CDB-96E0-1A16076D7F8A}">
      <dgm:prSet/>
      <dgm:spPr/>
      <dgm:t>
        <a:bodyPr/>
        <a:lstStyle/>
        <a:p>
          <a:endParaRPr lang="sr-Latn-RS"/>
        </a:p>
      </dgm:t>
    </dgm:pt>
    <dgm:pt modelId="{01186A57-5BF1-4C3B-9522-64F34272EE74}" type="sibTrans" cxnId="{639E71A0-316A-4CDB-96E0-1A16076D7F8A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sr-Latn-RS"/>
        </a:p>
      </dgm:t>
    </dgm:pt>
    <dgm:pt modelId="{343713C0-31F1-4ED0-9AF9-D3AE5B485026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sr-Cyrl-RS" sz="1600" b="1" dirty="0">
              <a:solidFill>
                <a:schemeClr val="accent3">
                  <a:lumMod val="60000"/>
                  <a:lumOff val="40000"/>
                </a:schemeClr>
              </a:solidFill>
            </a:rPr>
            <a:t>Укупни приходи и примања буџета општине за 2023. годину </a:t>
          </a:r>
          <a:r>
            <a:rPr lang="sr-Cyrl-RS" sz="1600" b="1" dirty="0">
              <a:solidFill>
                <a:schemeClr val="bg1"/>
              </a:solidFill>
            </a:rPr>
            <a:t>931.750.000,00</a:t>
          </a:r>
          <a:endParaRPr lang="sr-Latn-RS" sz="1600" b="1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1BC2B03D-42C7-43A9-A0BB-513D0C7119B7}" type="parTrans" cxnId="{1B32884A-6AB0-4532-AA71-03B11E3D78DC}">
      <dgm:prSet/>
      <dgm:spPr/>
      <dgm:t>
        <a:bodyPr/>
        <a:lstStyle/>
        <a:p>
          <a:endParaRPr lang="sr-Latn-RS"/>
        </a:p>
      </dgm:t>
    </dgm:pt>
    <dgm:pt modelId="{23CDB465-8F12-4799-8E06-2841859BC345}" type="sibTrans" cxnId="{1B32884A-6AB0-4532-AA71-03B11E3D78DC}">
      <dgm:prSet/>
      <dgm:spPr/>
      <dgm:t>
        <a:bodyPr/>
        <a:lstStyle/>
        <a:p>
          <a:endParaRPr lang="sr-Latn-RS"/>
        </a:p>
      </dgm:t>
    </dgm:pt>
    <dgm:pt modelId="{79F4EC8A-4B34-4444-A126-ACE9F3085EE0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sr-Cyrl-RS" sz="1400" b="1" dirty="0">
              <a:solidFill>
                <a:schemeClr val="bg1"/>
              </a:solidFill>
            </a:rPr>
            <a:t>Пренета неутрошена средства за посебне намене </a:t>
          </a:r>
          <a:r>
            <a:rPr lang="sr-Cyrl-RS" sz="1400" b="1" dirty="0">
              <a:solidFill>
                <a:srgbClr val="C00000"/>
              </a:solidFill>
            </a:rPr>
            <a:t>99.866.545,00</a:t>
          </a:r>
          <a:endParaRPr lang="sr-Latn-RS" sz="1400" b="1" dirty="0">
            <a:solidFill>
              <a:schemeClr val="bg1"/>
            </a:solidFill>
          </a:endParaRPr>
        </a:p>
      </dgm:t>
    </dgm:pt>
    <dgm:pt modelId="{A609F7A9-7662-44DC-BDAC-023A398D9844}" type="parTrans" cxnId="{05A78F0D-17F6-48B1-9424-4804AE0E5F55}">
      <dgm:prSet/>
      <dgm:spPr/>
      <dgm:t>
        <a:bodyPr/>
        <a:lstStyle/>
        <a:p>
          <a:endParaRPr lang="sr-Latn-RS"/>
        </a:p>
      </dgm:t>
    </dgm:pt>
    <dgm:pt modelId="{F2F620EE-F256-4A4C-B8E0-9564973AE712}" type="sibTrans" cxnId="{05A78F0D-17F6-48B1-9424-4804AE0E5F55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sr-Latn-RS"/>
        </a:p>
      </dgm:t>
    </dgm:pt>
    <dgm:pt modelId="{63C593E3-5376-411B-B87B-F7C41649DD96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sr-Cyrl-RS" sz="1400" b="1" dirty="0">
              <a:solidFill>
                <a:schemeClr val="bg1"/>
              </a:solidFill>
            </a:rPr>
            <a:t>Нераспоређени вишак прихода и примања из ранијих година </a:t>
          </a:r>
          <a:r>
            <a:rPr lang="sr-Cyrl-RS" sz="1400" b="1" dirty="0">
              <a:solidFill>
                <a:srgbClr val="C00000"/>
              </a:solidFill>
            </a:rPr>
            <a:t>27.200.426,00</a:t>
          </a:r>
          <a:endParaRPr lang="sr-Latn-RS" sz="1400" b="1" dirty="0">
            <a:solidFill>
              <a:schemeClr val="bg1"/>
            </a:solidFill>
          </a:endParaRPr>
        </a:p>
      </dgm:t>
    </dgm:pt>
    <dgm:pt modelId="{DB5862EC-BE4F-464F-AD93-C4EE156F7162}" type="parTrans" cxnId="{00A211D0-D164-4B32-A6E2-C31A5C0D4C77}">
      <dgm:prSet/>
      <dgm:spPr/>
      <dgm:t>
        <a:bodyPr/>
        <a:lstStyle/>
        <a:p>
          <a:endParaRPr lang="sr-Latn-RS"/>
        </a:p>
      </dgm:t>
    </dgm:pt>
    <dgm:pt modelId="{2E0FA287-7F43-47BE-AE7E-514BE8F9F305}" type="sibTrans" cxnId="{00A211D0-D164-4B32-A6E2-C31A5C0D4C77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sr-Latn-RS"/>
        </a:p>
      </dgm:t>
    </dgm:pt>
    <dgm:pt modelId="{5152D395-F351-4ED1-BA91-C1BB19226138}" type="pres">
      <dgm:prSet presAssocID="{DB0049AC-8D43-4915-A4A5-3AEE826E43AF}" presName="linearFlow" presStyleCnt="0">
        <dgm:presLayoutVars>
          <dgm:dir/>
          <dgm:resizeHandles val="exact"/>
        </dgm:presLayoutVars>
      </dgm:prSet>
      <dgm:spPr/>
    </dgm:pt>
    <dgm:pt modelId="{511A2539-B079-46A2-A73D-4ACE93E3EABE}" type="pres">
      <dgm:prSet presAssocID="{4DB9ECDA-092C-4287-BA35-F4B6B48624D1}" presName="node" presStyleLbl="node1" presStyleIdx="0" presStyleCnt="4" custScaleX="194071" custScaleY="163651" custLinFactX="61126" custLinFactY="-25781" custLinFactNeighborX="100000" custLinFactNeighborY="-100000">
        <dgm:presLayoutVars>
          <dgm:bulletEnabled val="1"/>
        </dgm:presLayoutVars>
      </dgm:prSet>
      <dgm:spPr/>
    </dgm:pt>
    <dgm:pt modelId="{B752BCAE-D3C7-4EE0-95DA-09FBDCF95AFE}" type="pres">
      <dgm:prSet presAssocID="{01186A57-5BF1-4C3B-9522-64F34272EE74}" presName="spacerL" presStyleCnt="0"/>
      <dgm:spPr/>
    </dgm:pt>
    <dgm:pt modelId="{79384475-F5FB-45D6-814E-ACC5C98EF8B4}" type="pres">
      <dgm:prSet presAssocID="{01186A57-5BF1-4C3B-9522-64F34272EE74}" presName="sibTrans" presStyleLbl="sibTrans2D1" presStyleIdx="0" presStyleCnt="3" custLinFactX="31940" custLinFactNeighborX="100000" custLinFactNeighborY="-58130"/>
      <dgm:spPr/>
    </dgm:pt>
    <dgm:pt modelId="{7D2F5131-2814-4A87-897A-A7B1E7EB28E3}" type="pres">
      <dgm:prSet presAssocID="{01186A57-5BF1-4C3B-9522-64F34272EE74}" presName="spacerR" presStyleCnt="0"/>
      <dgm:spPr/>
    </dgm:pt>
    <dgm:pt modelId="{D876E16B-D116-4373-B2EE-1B947672DD78}" type="pres">
      <dgm:prSet presAssocID="{63C593E3-5376-411B-B87B-F7C41649DD96}" presName="node" presStyleLbl="node1" presStyleIdx="1" presStyleCnt="4" custScaleX="217918" custScaleY="172489" custLinFactX="870" custLinFactNeighborX="100000" custLinFactNeighborY="44385">
        <dgm:presLayoutVars>
          <dgm:bulletEnabled val="1"/>
        </dgm:presLayoutVars>
      </dgm:prSet>
      <dgm:spPr/>
    </dgm:pt>
    <dgm:pt modelId="{94E118F8-00E4-4246-83C7-18E02FE5B147}" type="pres">
      <dgm:prSet presAssocID="{2E0FA287-7F43-47BE-AE7E-514BE8F9F305}" presName="spacerL" presStyleCnt="0"/>
      <dgm:spPr/>
    </dgm:pt>
    <dgm:pt modelId="{FEDD7DD8-1FA6-4C47-8671-9B37E0058853}" type="pres">
      <dgm:prSet presAssocID="{2E0FA287-7F43-47BE-AE7E-514BE8F9F305}" presName="sibTrans" presStyleLbl="sibTrans2D1" presStyleIdx="1" presStyleCnt="3" custLinFactX="-82493" custLinFactNeighborX="-100000" custLinFactNeighborY="-90090"/>
      <dgm:spPr/>
    </dgm:pt>
    <dgm:pt modelId="{EA962E2C-D6A2-42E7-B459-78AB544279AC}" type="pres">
      <dgm:prSet presAssocID="{2E0FA287-7F43-47BE-AE7E-514BE8F9F305}" presName="spacerR" presStyleCnt="0"/>
      <dgm:spPr/>
    </dgm:pt>
    <dgm:pt modelId="{EA3756A5-B14B-4960-A82C-3977CF41B28B}" type="pres">
      <dgm:prSet presAssocID="{79F4EC8A-4B34-4444-A126-ACE9F3085EE0}" presName="node" presStyleLbl="node1" presStyleIdx="2" presStyleCnt="4" custScaleX="200505" custScaleY="157735" custLinFactX="-70919" custLinFactY="-17765" custLinFactNeighborX="-100000" custLinFactNeighborY="-100000">
        <dgm:presLayoutVars>
          <dgm:bulletEnabled val="1"/>
        </dgm:presLayoutVars>
      </dgm:prSet>
      <dgm:spPr/>
    </dgm:pt>
    <dgm:pt modelId="{7046E572-6255-4DC8-BABB-DC8D7D77F318}" type="pres">
      <dgm:prSet presAssocID="{F2F620EE-F256-4A4C-B8E0-9564973AE712}" presName="spacerL" presStyleCnt="0"/>
      <dgm:spPr/>
    </dgm:pt>
    <dgm:pt modelId="{9B119495-2429-48DB-B69E-79558FF7E05F}" type="pres">
      <dgm:prSet presAssocID="{F2F620EE-F256-4A4C-B8E0-9564973AE712}" presName="sibTrans" presStyleLbl="sibTrans2D1" presStyleIdx="2" presStyleCnt="3" custScaleX="158467" custLinFactX="-98471" custLinFactNeighborX="-100000" custLinFactNeighborY="-90090"/>
      <dgm:spPr/>
    </dgm:pt>
    <dgm:pt modelId="{BE737582-3157-44CE-AB08-78DE9521CE6E}" type="pres">
      <dgm:prSet presAssocID="{F2F620EE-F256-4A4C-B8E0-9564973AE712}" presName="spacerR" presStyleCnt="0"/>
      <dgm:spPr/>
    </dgm:pt>
    <dgm:pt modelId="{D8F7848A-1A17-4FF2-AE49-9D4D8FAD1D56}" type="pres">
      <dgm:prSet presAssocID="{343713C0-31F1-4ED0-9AF9-D3AE5B485026}" presName="node" presStyleLbl="node1" presStyleIdx="3" presStyleCnt="4" custScaleX="228758" custScaleY="221403" custLinFactX="-42820" custLinFactNeighborX="-100000" custLinFactNeighborY="-22645">
        <dgm:presLayoutVars>
          <dgm:bulletEnabled val="1"/>
        </dgm:presLayoutVars>
      </dgm:prSet>
      <dgm:spPr/>
    </dgm:pt>
  </dgm:ptLst>
  <dgm:cxnLst>
    <dgm:cxn modelId="{05A78F0D-17F6-48B1-9424-4804AE0E5F55}" srcId="{DB0049AC-8D43-4915-A4A5-3AEE826E43AF}" destId="{79F4EC8A-4B34-4444-A126-ACE9F3085EE0}" srcOrd="2" destOrd="0" parTransId="{A609F7A9-7662-44DC-BDAC-023A398D9844}" sibTransId="{F2F620EE-F256-4A4C-B8E0-9564973AE712}"/>
    <dgm:cxn modelId="{1B32884A-6AB0-4532-AA71-03B11E3D78DC}" srcId="{DB0049AC-8D43-4915-A4A5-3AEE826E43AF}" destId="{343713C0-31F1-4ED0-9AF9-D3AE5B485026}" srcOrd="3" destOrd="0" parTransId="{1BC2B03D-42C7-43A9-A0BB-513D0C7119B7}" sibTransId="{23CDB465-8F12-4799-8E06-2841859BC345}"/>
    <dgm:cxn modelId="{C0154A6D-BA0D-4057-A760-69700DD0F35B}" type="presOf" srcId="{2E0FA287-7F43-47BE-AE7E-514BE8F9F305}" destId="{FEDD7DD8-1FA6-4C47-8671-9B37E0058853}" srcOrd="0" destOrd="0" presId="urn:microsoft.com/office/officeart/2005/8/layout/equation1"/>
    <dgm:cxn modelId="{D9192F7F-E8F8-4622-BCA9-7F69273A2027}" type="presOf" srcId="{01186A57-5BF1-4C3B-9522-64F34272EE74}" destId="{79384475-F5FB-45D6-814E-ACC5C98EF8B4}" srcOrd="0" destOrd="0" presId="urn:microsoft.com/office/officeart/2005/8/layout/equation1"/>
    <dgm:cxn modelId="{2B71D38F-F6A0-4F68-A214-2BFD388843E7}" type="presOf" srcId="{343713C0-31F1-4ED0-9AF9-D3AE5B485026}" destId="{D8F7848A-1A17-4FF2-AE49-9D4D8FAD1D56}" srcOrd="0" destOrd="0" presId="urn:microsoft.com/office/officeart/2005/8/layout/equation1"/>
    <dgm:cxn modelId="{639E71A0-316A-4CDB-96E0-1A16076D7F8A}" srcId="{DB0049AC-8D43-4915-A4A5-3AEE826E43AF}" destId="{4DB9ECDA-092C-4287-BA35-F4B6B48624D1}" srcOrd="0" destOrd="0" parTransId="{E5778D06-B773-4FC5-8803-DEA9F6C2EBEF}" sibTransId="{01186A57-5BF1-4C3B-9522-64F34272EE74}"/>
    <dgm:cxn modelId="{0A9F53AA-C3BF-431F-AA4F-14978B66661C}" type="presOf" srcId="{F2F620EE-F256-4A4C-B8E0-9564973AE712}" destId="{9B119495-2429-48DB-B69E-79558FF7E05F}" srcOrd="0" destOrd="0" presId="urn:microsoft.com/office/officeart/2005/8/layout/equation1"/>
    <dgm:cxn modelId="{7322DACB-4D57-4C18-B11D-6B5799EFE329}" type="presOf" srcId="{63C593E3-5376-411B-B87B-F7C41649DD96}" destId="{D876E16B-D116-4373-B2EE-1B947672DD78}" srcOrd="0" destOrd="0" presId="urn:microsoft.com/office/officeart/2005/8/layout/equation1"/>
    <dgm:cxn modelId="{00A211D0-D164-4B32-A6E2-C31A5C0D4C77}" srcId="{DB0049AC-8D43-4915-A4A5-3AEE826E43AF}" destId="{63C593E3-5376-411B-B87B-F7C41649DD96}" srcOrd="1" destOrd="0" parTransId="{DB5862EC-BE4F-464F-AD93-C4EE156F7162}" sibTransId="{2E0FA287-7F43-47BE-AE7E-514BE8F9F305}"/>
    <dgm:cxn modelId="{09A921DD-A6F0-4672-9104-1ED930D3AFDA}" type="presOf" srcId="{4DB9ECDA-092C-4287-BA35-F4B6B48624D1}" destId="{511A2539-B079-46A2-A73D-4ACE93E3EABE}" srcOrd="0" destOrd="0" presId="urn:microsoft.com/office/officeart/2005/8/layout/equation1"/>
    <dgm:cxn modelId="{5726A4E6-AE9B-44B8-9E98-05F54D3EF670}" type="presOf" srcId="{DB0049AC-8D43-4915-A4A5-3AEE826E43AF}" destId="{5152D395-F351-4ED1-BA91-C1BB19226138}" srcOrd="0" destOrd="0" presId="urn:microsoft.com/office/officeart/2005/8/layout/equation1"/>
    <dgm:cxn modelId="{239B21FD-6AFC-42C1-9AA8-632487C766C9}" type="presOf" srcId="{79F4EC8A-4B34-4444-A126-ACE9F3085EE0}" destId="{EA3756A5-B14B-4960-A82C-3977CF41B28B}" srcOrd="0" destOrd="0" presId="urn:microsoft.com/office/officeart/2005/8/layout/equation1"/>
    <dgm:cxn modelId="{715C7455-F653-47C8-B972-54934C490492}" type="presParOf" srcId="{5152D395-F351-4ED1-BA91-C1BB19226138}" destId="{511A2539-B079-46A2-A73D-4ACE93E3EABE}" srcOrd="0" destOrd="0" presId="urn:microsoft.com/office/officeart/2005/8/layout/equation1"/>
    <dgm:cxn modelId="{F0AC5DD6-D4E7-427E-B5F3-B5CFBD74DE8B}" type="presParOf" srcId="{5152D395-F351-4ED1-BA91-C1BB19226138}" destId="{B752BCAE-D3C7-4EE0-95DA-09FBDCF95AFE}" srcOrd="1" destOrd="0" presId="urn:microsoft.com/office/officeart/2005/8/layout/equation1"/>
    <dgm:cxn modelId="{1849340A-C0C5-4609-8F95-3A02C31327D7}" type="presParOf" srcId="{5152D395-F351-4ED1-BA91-C1BB19226138}" destId="{79384475-F5FB-45D6-814E-ACC5C98EF8B4}" srcOrd="2" destOrd="0" presId="urn:microsoft.com/office/officeart/2005/8/layout/equation1"/>
    <dgm:cxn modelId="{5E1E216C-1235-451A-AE1B-A185CEAC4279}" type="presParOf" srcId="{5152D395-F351-4ED1-BA91-C1BB19226138}" destId="{7D2F5131-2814-4A87-897A-A7B1E7EB28E3}" srcOrd="3" destOrd="0" presId="urn:microsoft.com/office/officeart/2005/8/layout/equation1"/>
    <dgm:cxn modelId="{FBFC2EBE-CA2A-4983-8DB0-676A972E37D8}" type="presParOf" srcId="{5152D395-F351-4ED1-BA91-C1BB19226138}" destId="{D876E16B-D116-4373-B2EE-1B947672DD78}" srcOrd="4" destOrd="0" presId="urn:microsoft.com/office/officeart/2005/8/layout/equation1"/>
    <dgm:cxn modelId="{4A2C3427-784F-4DC3-8317-E6DBEAEC319B}" type="presParOf" srcId="{5152D395-F351-4ED1-BA91-C1BB19226138}" destId="{94E118F8-00E4-4246-83C7-18E02FE5B147}" srcOrd="5" destOrd="0" presId="urn:microsoft.com/office/officeart/2005/8/layout/equation1"/>
    <dgm:cxn modelId="{3081FFCB-3B86-41F7-A440-8916F764B80F}" type="presParOf" srcId="{5152D395-F351-4ED1-BA91-C1BB19226138}" destId="{FEDD7DD8-1FA6-4C47-8671-9B37E0058853}" srcOrd="6" destOrd="0" presId="urn:microsoft.com/office/officeart/2005/8/layout/equation1"/>
    <dgm:cxn modelId="{DAB6D758-4795-4084-9CDC-8C050881779E}" type="presParOf" srcId="{5152D395-F351-4ED1-BA91-C1BB19226138}" destId="{EA962E2C-D6A2-42E7-B459-78AB544279AC}" srcOrd="7" destOrd="0" presId="urn:microsoft.com/office/officeart/2005/8/layout/equation1"/>
    <dgm:cxn modelId="{6EF04B65-49BC-4974-97AE-1DB937BFC651}" type="presParOf" srcId="{5152D395-F351-4ED1-BA91-C1BB19226138}" destId="{EA3756A5-B14B-4960-A82C-3977CF41B28B}" srcOrd="8" destOrd="0" presId="urn:microsoft.com/office/officeart/2005/8/layout/equation1"/>
    <dgm:cxn modelId="{26B0C53F-509A-4EB7-BDA6-56115E621CBB}" type="presParOf" srcId="{5152D395-F351-4ED1-BA91-C1BB19226138}" destId="{7046E572-6255-4DC8-BABB-DC8D7D77F318}" srcOrd="9" destOrd="0" presId="urn:microsoft.com/office/officeart/2005/8/layout/equation1"/>
    <dgm:cxn modelId="{9E6622A5-4B5B-4C9F-9611-284EEC8DA4F5}" type="presParOf" srcId="{5152D395-F351-4ED1-BA91-C1BB19226138}" destId="{9B119495-2429-48DB-B69E-79558FF7E05F}" srcOrd="10" destOrd="0" presId="urn:microsoft.com/office/officeart/2005/8/layout/equation1"/>
    <dgm:cxn modelId="{CDD5576F-64C8-4574-ABF1-F121BF9DEFC5}" type="presParOf" srcId="{5152D395-F351-4ED1-BA91-C1BB19226138}" destId="{BE737582-3157-44CE-AB08-78DE9521CE6E}" srcOrd="11" destOrd="0" presId="urn:microsoft.com/office/officeart/2005/8/layout/equation1"/>
    <dgm:cxn modelId="{1E5B11B1-1C67-4DCF-B380-98E4C8E83F06}" type="presParOf" srcId="{5152D395-F351-4ED1-BA91-C1BB19226138}" destId="{D8F7848A-1A17-4FF2-AE49-9D4D8FAD1D56}" srcOrd="12" destOrd="0" presId="urn:microsoft.com/office/officeart/2005/8/layout/equati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A2539-B079-46A2-A73D-4ACE93E3EABE}">
      <dsp:nvSpPr>
        <dsp:cNvPr id="0" name=""/>
        <dsp:cNvSpPr/>
      </dsp:nvSpPr>
      <dsp:spPr>
        <a:xfrm>
          <a:off x="744531" y="644918"/>
          <a:ext cx="2083030" cy="1756521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b="1" kern="1200" dirty="0">
              <a:solidFill>
                <a:schemeClr val="bg1"/>
              </a:solidFill>
            </a:rPr>
            <a:t>Укупни приходи и примања </a:t>
          </a:r>
          <a:r>
            <a:rPr lang="sr-Cyrl-RS" sz="1400" b="1" kern="1200" dirty="0">
              <a:solidFill>
                <a:srgbClr val="C00000"/>
              </a:solidFill>
            </a:rPr>
            <a:t>804.683.029,00</a:t>
          </a:r>
          <a:endParaRPr lang="sr-Latn-RS" sz="1400" b="1" kern="1200" dirty="0">
            <a:solidFill>
              <a:schemeClr val="bg1"/>
            </a:solidFill>
          </a:endParaRPr>
        </a:p>
      </dsp:txBody>
      <dsp:txXfrm>
        <a:off x="1049584" y="902155"/>
        <a:ext cx="1472924" cy="1242047"/>
      </dsp:txXfrm>
    </dsp:sp>
    <dsp:sp modelId="{79384475-F5FB-45D6-814E-ACC5C98EF8B4}">
      <dsp:nvSpPr>
        <dsp:cNvPr id="0" name=""/>
        <dsp:cNvSpPr/>
      </dsp:nvSpPr>
      <dsp:spPr>
        <a:xfrm>
          <a:off x="2457467" y="2200083"/>
          <a:ext cx="622533" cy="622533"/>
        </a:xfrm>
        <a:prstGeom prst="mathPlus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1000" kern="1200"/>
        </a:p>
      </dsp:txBody>
      <dsp:txXfrm>
        <a:off x="2539984" y="2438140"/>
        <a:ext cx="457499" cy="146419"/>
      </dsp:txXfrm>
    </dsp:sp>
    <dsp:sp modelId="{D876E16B-D116-4373-B2EE-1B947672DD78}">
      <dsp:nvSpPr>
        <dsp:cNvPr id="0" name=""/>
        <dsp:cNvSpPr/>
      </dsp:nvSpPr>
      <dsp:spPr>
        <a:xfrm>
          <a:off x="2977656" y="2423937"/>
          <a:ext cx="2338988" cy="1851383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b="1" kern="1200" dirty="0">
              <a:solidFill>
                <a:schemeClr val="bg1"/>
              </a:solidFill>
            </a:rPr>
            <a:t>Нераспоређени вишак прихода и примања из ранијих година </a:t>
          </a:r>
          <a:r>
            <a:rPr lang="sr-Cyrl-RS" sz="1400" b="1" kern="1200" dirty="0">
              <a:solidFill>
                <a:srgbClr val="C00000"/>
              </a:solidFill>
            </a:rPr>
            <a:t>27.200.426,00</a:t>
          </a:r>
          <a:endParaRPr lang="sr-Latn-RS" sz="1400" b="1" kern="1200" dirty="0">
            <a:solidFill>
              <a:schemeClr val="bg1"/>
            </a:solidFill>
          </a:endParaRPr>
        </a:p>
      </dsp:txBody>
      <dsp:txXfrm>
        <a:off x="3320193" y="2695066"/>
        <a:ext cx="1653914" cy="1309125"/>
      </dsp:txXfrm>
    </dsp:sp>
    <dsp:sp modelId="{FEDD7DD8-1FA6-4C47-8671-9B37E0058853}">
      <dsp:nvSpPr>
        <dsp:cNvPr id="0" name=""/>
        <dsp:cNvSpPr/>
      </dsp:nvSpPr>
      <dsp:spPr>
        <a:xfrm>
          <a:off x="4706605" y="2001121"/>
          <a:ext cx="622533" cy="622533"/>
        </a:xfrm>
        <a:prstGeom prst="mathPlus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1000" kern="1200"/>
        </a:p>
      </dsp:txBody>
      <dsp:txXfrm>
        <a:off x="4789122" y="2239178"/>
        <a:ext cx="457499" cy="146419"/>
      </dsp:txXfrm>
    </dsp:sp>
    <dsp:sp modelId="{EA3756A5-B14B-4960-A82C-3977CF41B28B}">
      <dsp:nvSpPr>
        <dsp:cNvPr id="0" name=""/>
        <dsp:cNvSpPr/>
      </dsp:nvSpPr>
      <dsp:spPr>
        <a:xfrm>
          <a:off x="5168642" y="762705"/>
          <a:ext cx="2152088" cy="1693023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b="1" kern="1200" dirty="0">
              <a:solidFill>
                <a:schemeClr val="bg1"/>
              </a:solidFill>
            </a:rPr>
            <a:t>Пренета неутрошена средства за посебне намене </a:t>
          </a:r>
          <a:r>
            <a:rPr lang="sr-Cyrl-RS" sz="1400" b="1" kern="1200" dirty="0">
              <a:solidFill>
                <a:srgbClr val="C00000"/>
              </a:solidFill>
            </a:rPr>
            <a:t>99.866.545,00</a:t>
          </a:r>
          <a:endParaRPr lang="sr-Latn-RS" sz="1400" b="1" kern="1200" dirty="0">
            <a:solidFill>
              <a:schemeClr val="bg1"/>
            </a:solidFill>
          </a:endParaRPr>
        </a:p>
      </dsp:txBody>
      <dsp:txXfrm>
        <a:off x="5483808" y="1010642"/>
        <a:ext cx="1521756" cy="1197149"/>
      </dsp:txXfrm>
    </dsp:sp>
    <dsp:sp modelId="{9B119495-2429-48DB-B69E-79558FF7E05F}">
      <dsp:nvSpPr>
        <dsp:cNvPr id="0" name=""/>
        <dsp:cNvSpPr/>
      </dsp:nvSpPr>
      <dsp:spPr>
        <a:xfrm>
          <a:off x="7556068" y="2001121"/>
          <a:ext cx="986510" cy="622533"/>
        </a:xfrm>
        <a:prstGeom prst="mathEqual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2600" kern="1200"/>
        </a:p>
      </dsp:txBody>
      <dsp:txXfrm>
        <a:off x="7686830" y="2129363"/>
        <a:ext cx="724986" cy="366049"/>
      </dsp:txXfrm>
    </dsp:sp>
    <dsp:sp modelId="{D8F7848A-1A17-4FF2-AE49-9D4D8FAD1D56}">
      <dsp:nvSpPr>
        <dsp:cNvPr id="0" name=""/>
        <dsp:cNvSpPr/>
      </dsp:nvSpPr>
      <dsp:spPr>
        <a:xfrm>
          <a:off x="8783147" y="1441976"/>
          <a:ext cx="2455337" cy="2376393"/>
        </a:xfrm>
        <a:prstGeom prst="ellipse">
          <a:avLst/>
        </a:prstGeom>
        <a:solidFill>
          <a:schemeClr val="accent6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b="1" kern="1200" dirty="0">
              <a:solidFill>
                <a:schemeClr val="accent3">
                  <a:lumMod val="60000"/>
                  <a:lumOff val="40000"/>
                </a:schemeClr>
              </a:solidFill>
            </a:rPr>
            <a:t>Укупни приходи и примања буџета општине за 2023. годину </a:t>
          </a:r>
          <a:r>
            <a:rPr lang="sr-Cyrl-RS" sz="1600" b="1" kern="1200" dirty="0">
              <a:solidFill>
                <a:schemeClr val="bg1"/>
              </a:solidFill>
            </a:rPr>
            <a:t>931.750.000,00</a:t>
          </a:r>
          <a:endParaRPr lang="sr-Latn-RS" sz="1600" b="1" kern="1200" dirty="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>
        <a:off x="9142723" y="1789991"/>
        <a:ext cx="1736185" cy="1680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0.0018</cdr:y>
    </cdr:from>
    <cdr:to>
      <cdr:x>1</cdr:x>
      <cdr:y>0.08003</cdr:y>
    </cdr:to>
    <cdr:sp macro="" textlink="">
      <cdr:nvSpPr>
        <cdr:cNvPr id="2" name="Rounded Rectangle 1"/>
        <cdr:cNvSpPr/>
      </cdr:nvSpPr>
      <cdr:spPr>
        <a:xfrm xmlns:a="http://schemas.openxmlformats.org/drawingml/2006/main">
          <a:off x="-110837" y="12524"/>
          <a:ext cx="12081164" cy="544946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6">
            <a:lumMod val="75000"/>
          </a:schemeClr>
        </a:solidFill>
        <a:ln xmlns:a="http://schemas.openxmlformats.org/drawingml/2006/main">
          <a:noFill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  <a:softEdge rad="63500"/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sr-Cyrl-RS" sz="2200" b="1" dirty="0">
              <a:solidFill>
                <a:schemeClr val="tx1"/>
              </a:solidFill>
            </a:rPr>
            <a:t>4.1. Структура прихода и примања у 2023. години</a:t>
          </a:r>
          <a:endParaRPr lang="en-US" sz="2200" b="1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CC580-DA9A-44B0-8442-707DBA005195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A1B66-1F34-468A-98F9-D79C07BB5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2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A1B66-1F34-468A-98F9-D79C07BB52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4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701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998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32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5549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62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6265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817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597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236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003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82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967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487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43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655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950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952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8163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10" Type="http://schemas.openxmlformats.org/officeDocument/2006/relationships/image" Target="../media/image18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27" y="451428"/>
            <a:ext cx="5181600" cy="571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4109" y="595672"/>
            <a:ext cx="71858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8000" b="1" i="1" dirty="0">
                <a:ln>
                  <a:solidFill>
                    <a:schemeClr val="accent1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Franklin Gothic Medium" panose="020B0603020102020204" pitchFamily="34" charset="0"/>
              </a:rPr>
              <a:t>ОПШТИНА</a:t>
            </a:r>
            <a:r>
              <a:rPr lang="sr-Cyrl-RS" sz="8000" b="1" i="1" dirty="0">
                <a:solidFill>
                  <a:schemeClr val="accent6">
                    <a:lumMod val="75000"/>
                  </a:schemeClr>
                </a:solidFill>
                <a:effectLst/>
                <a:latin typeface="Franklin Gothic Medium" panose="020B0603020102020204" pitchFamily="34" charset="0"/>
              </a:rPr>
              <a:t> БАЧ</a:t>
            </a:r>
            <a:endParaRPr lang="en-US" sz="8000" b="1" i="1" dirty="0">
              <a:solidFill>
                <a:schemeClr val="accent6">
                  <a:lumMod val="75000"/>
                </a:schemeClr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0610" y="2063355"/>
            <a:ext cx="565265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5400" b="1" dirty="0">
                <a:latin typeface="Century" panose="02040604050505020304" pitchFamily="18" charset="0"/>
              </a:rPr>
              <a:t>ГРАЂАНСКИ ВОДИЧ КРОЗ БУЏЕТ ЗА 20</a:t>
            </a:r>
            <a:r>
              <a:rPr lang="sr-Latn-RS" sz="5400" b="1" dirty="0">
                <a:latin typeface="Century" panose="02040604050505020304" pitchFamily="18" charset="0"/>
              </a:rPr>
              <a:t>23</a:t>
            </a:r>
            <a:r>
              <a:rPr lang="sr-Cyrl-RS" sz="5400" b="1" dirty="0">
                <a:latin typeface="Century" panose="02040604050505020304" pitchFamily="18" charset="0"/>
              </a:rPr>
              <a:t>. ГОДИНУ – </a:t>
            </a:r>
            <a:r>
              <a:rPr lang="sr-Latn-RS" sz="5400" b="1" dirty="0">
                <a:latin typeface="Century" panose="02040604050505020304" pitchFamily="18" charset="0"/>
              </a:rPr>
              <a:t>I </a:t>
            </a:r>
            <a:r>
              <a:rPr lang="sr-Cyrl-RS" sz="5400" b="1" dirty="0">
                <a:latin typeface="Century" panose="02040604050505020304" pitchFamily="18" charset="0"/>
              </a:rPr>
              <a:t>РЕБАЛАНС</a:t>
            </a:r>
          </a:p>
          <a:p>
            <a:endParaRPr lang="en-US" sz="5400" b="1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432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063765567"/>
              </p:ext>
            </p:extLst>
          </p:nvPr>
        </p:nvGraphicFramePr>
        <p:xfrm>
          <a:off x="1754909" y="802794"/>
          <a:ext cx="9430327" cy="6055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2790216"/>
              </p:ext>
            </p:extLst>
          </p:nvPr>
        </p:nvGraphicFramePr>
        <p:xfrm>
          <a:off x="110837" y="0"/>
          <a:ext cx="12081164" cy="6965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D75F646-D284-4958-8F52-C790F6B364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7439930"/>
              </p:ext>
            </p:extLst>
          </p:nvPr>
        </p:nvGraphicFramePr>
        <p:xfrm>
          <a:off x="247651" y="600890"/>
          <a:ext cx="11944350" cy="6171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0992112"/>
              </p:ext>
            </p:extLst>
          </p:nvPr>
        </p:nvGraphicFramePr>
        <p:xfrm>
          <a:off x="4678681" y="889635"/>
          <a:ext cx="7513320" cy="4792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C974B65-1674-E27E-1BE2-B6578B6B36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5445240"/>
              </p:ext>
            </p:extLst>
          </p:nvPr>
        </p:nvGraphicFramePr>
        <p:xfrm>
          <a:off x="110837" y="600890"/>
          <a:ext cx="11910587" cy="6171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939895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12192000" cy="46412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4.2. Шта се променило у односу на одлуку о буџету за 2023. годину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186146" y="2005980"/>
            <a:ext cx="5486400" cy="2448453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200" b="1" dirty="0">
                <a:solidFill>
                  <a:schemeClr val="accent1"/>
                </a:solidFill>
              </a:rPr>
              <a:t>Укупни приходи и примања су се повећали за </a:t>
            </a:r>
            <a:r>
              <a:rPr lang="sr-Cyrl-RS" sz="2200" b="1" dirty="0">
                <a:solidFill>
                  <a:schemeClr val="accent6">
                    <a:lumMod val="50000"/>
                  </a:schemeClr>
                </a:solidFill>
              </a:rPr>
              <a:t>78.550.000,00 </a:t>
            </a:r>
            <a:r>
              <a:rPr lang="sr-Cyrl-RS" sz="2200" b="1" dirty="0">
                <a:solidFill>
                  <a:schemeClr val="accent1"/>
                </a:solidFill>
              </a:rPr>
              <a:t>динара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5938248" y="2906757"/>
            <a:ext cx="1391920" cy="56896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eardrop 11"/>
          <p:cNvSpPr/>
          <p:nvPr/>
        </p:nvSpPr>
        <p:spPr>
          <a:xfrm>
            <a:off x="7595870" y="1912198"/>
            <a:ext cx="3698239" cy="2939473"/>
          </a:xfrm>
          <a:prstGeom prst="teardrop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200" b="1" dirty="0">
                <a:solidFill>
                  <a:schemeClr val="accent1"/>
                </a:solidFill>
              </a:rPr>
              <a:t>Највеће повећање бележимо од трансфера од других нивоа власти.</a:t>
            </a:r>
            <a:endParaRPr lang="en-US" sz="2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835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" y="19327"/>
            <a:ext cx="12192000" cy="5414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 На шта се троши Ваш новац</a:t>
            </a:r>
            <a:endParaRPr lang="en-US" sz="22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941" y="1153062"/>
            <a:ext cx="1379348" cy="1173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592" y="2215506"/>
            <a:ext cx="1379348" cy="11734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593" y="1153835"/>
            <a:ext cx="1379348" cy="1173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940" y="2334291"/>
            <a:ext cx="1379347" cy="11734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89" y="1152289"/>
            <a:ext cx="1379347" cy="11734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485" y="3484435"/>
            <a:ext cx="1379347" cy="11689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602" y="3484435"/>
            <a:ext cx="1379348" cy="11734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258" y="3476686"/>
            <a:ext cx="1379347" cy="11648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86" y="2319831"/>
            <a:ext cx="1379349" cy="1186641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8084591" y="439834"/>
            <a:ext cx="3965169" cy="202886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tx1"/>
                </a:solidFill>
              </a:rPr>
              <a:t>Субвенције из буџета </a:t>
            </a:r>
            <a:r>
              <a:rPr lang="sr-Cyrl-RS" sz="1400" dirty="0">
                <a:solidFill>
                  <a:schemeClr val="tx1"/>
                </a:solidFill>
              </a:rPr>
              <a:t>– планира локална самоуправа како би помогла ЈКП Тврђава из Бача, физичким лицима или одређеним секторима економије као на пример пољопривреди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8939528" y="2254953"/>
            <a:ext cx="3110232" cy="174931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tx1"/>
                </a:solidFill>
              </a:rPr>
              <a:t>Социјална заштита </a:t>
            </a:r>
            <a:r>
              <a:rPr lang="sr-Cyrl-RS" sz="1400" dirty="0">
                <a:solidFill>
                  <a:schemeClr val="tx1"/>
                </a:solidFill>
              </a:rPr>
              <a:t>– обухвата све трошкове исплате социјалне помоћи за различите категорије становништва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501960" y="5171975"/>
            <a:ext cx="4027049" cy="1630186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tx1"/>
                </a:solidFill>
              </a:rPr>
              <a:t>Буџетска резерва </a:t>
            </a:r>
            <a:r>
              <a:rPr lang="sr-Cyrl-RS" sz="1400" dirty="0">
                <a:solidFill>
                  <a:schemeClr val="tx1"/>
                </a:solidFill>
              </a:rPr>
              <a:t>– представља новац који се користи за непланиране сврхе и у сврхе за које се у току године покаже да су неопходна додатна новчана средства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7753184" y="3773197"/>
            <a:ext cx="3991775" cy="145461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tx1"/>
                </a:solidFill>
              </a:rPr>
              <a:t>Капитални расходи </a:t>
            </a:r>
            <a:r>
              <a:rPr lang="sr-Cyrl-RS" sz="1400" dirty="0">
                <a:solidFill>
                  <a:schemeClr val="tx1"/>
                </a:solidFill>
              </a:rPr>
              <a:t>– су трошкови за основна средства (зграде, грађевинске објекте, машине и опрему, земљиште и сл)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539762" y="4748866"/>
            <a:ext cx="3736379" cy="216367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Донације, дотације и трансфери </a:t>
            </a:r>
            <a:r>
              <a:rPr lang="sr-Cyrl-RS" sz="1400" dirty="0">
                <a:solidFill>
                  <a:schemeClr val="accent1"/>
                </a:solidFill>
              </a:rPr>
              <a:t>– су трошкови које општина Бач има за дотацију и трансфера осталим нивоима власти (у највећој мери се врши трансфер према школама)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114105" y="2792758"/>
            <a:ext cx="3586480" cy="196087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Коришћење роба и услуга </a:t>
            </a:r>
            <a:r>
              <a:rPr lang="sr-Cyrl-RS" sz="1400" dirty="0">
                <a:solidFill>
                  <a:schemeClr val="accent1"/>
                </a:solidFill>
              </a:rPr>
              <a:t>– обухвата сталне трошкове, путне трошкове, услуге по уговору, специјализоване услуге, трошкове материјала и текуће поправке и одржавање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77188" y="822574"/>
            <a:ext cx="3490424" cy="165608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Расходи за запослене </a:t>
            </a:r>
            <a:r>
              <a:rPr lang="sr-Cyrl-RS" sz="1400" dirty="0">
                <a:solidFill>
                  <a:schemeClr val="accent1"/>
                </a:solidFill>
              </a:rPr>
              <a:t>– представљају све трошкове за запослене, како у управи тако и код буџетских корисника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492091" y="4856597"/>
            <a:ext cx="2680802" cy="172387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300" b="1" dirty="0">
                <a:solidFill>
                  <a:schemeClr val="accent1"/>
                </a:solidFill>
              </a:rPr>
              <a:t>Остали расходи </a:t>
            </a:r>
            <a:r>
              <a:rPr lang="sr-Cyrl-RS" sz="1300" dirty="0">
                <a:solidFill>
                  <a:schemeClr val="accent1"/>
                </a:solidFill>
              </a:rPr>
              <a:t>– обухватају дотације невладиним организацијама, порезе, таксе, новчане казне и пенале</a:t>
            </a:r>
            <a:endParaRPr lang="en-US" sz="1300" dirty="0">
              <a:solidFill>
                <a:schemeClr val="accent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8084591" y="431125"/>
            <a:ext cx="3965169" cy="202886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Субвенције из буџета </a:t>
            </a:r>
            <a:r>
              <a:rPr lang="sr-Cyrl-RS" sz="1400" dirty="0">
                <a:solidFill>
                  <a:schemeClr val="accent1"/>
                </a:solidFill>
              </a:rPr>
              <a:t>– планира локална самоуправа како би помогла ЈКП Тврђава из Бача, физичким лицима или одређеним секторима економије као на пример пољопривреди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8939528" y="2246244"/>
            <a:ext cx="3110232" cy="174931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Социјална заштита </a:t>
            </a:r>
            <a:r>
              <a:rPr lang="sr-Cyrl-RS" sz="1400" dirty="0">
                <a:solidFill>
                  <a:schemeClr val="accent1"/>
                </a:solidFill>
              </a:rPr>
              <a:t>– обухвата све трошкове исплате социјалне помоћи за различите категорије становништва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7501960" y="5163266"/>
            <a:ext cx="4027049" cy="1630186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Буџетска резерва </a:t>
            </a:r>
            <a:r>
              <a:rPr lang="sr-Cyrl-RS" sz="1400" dirty="0">
                <a:solidFill>
                  <a:schemeClr val="accent1"/>
                </a:solidFill>
              </a:rPr>
              <a:t>– представља новац који се користи за непланиране сврхе и у сврхе за које се у току године покаже да су неопходна додатна новчана средства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7753184" y="3764488"/>
            <a:ext cx="3991775" cy="145461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Капитални расходи </a:t>
            </a:r>
            <a:r>
              <a:rPr lang="sr-Cyrl-RS" sz="1400" dirty="0">
                <a:solidFill>
                  <a:schemeClr val="accent1"/>
                </a:solidFill>
              </a:rPr>
              <a:t>– су трошкови за основна средства (зграде, грађевинске објекте, машине и опрему, земљиште и сл)</a:t>
            </a:r>
            <a:endParaRPr lang="en-US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130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12191999" cy="54494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5.1. Структура расхода и издатака у 20</a:t>
            </a:r>
            <a:r>
              <a:rPr lang="sr-Latn-RS" sz="2200" b="1" dirty="0">
                <a:solidFill>
                  <a:schemeClr val="tx1"/>
                </a:solidFill>
              </a:rPr>
              <a:t>2</a:t>
            </a:r>
            <a:r>
              <a:rPr lang="sr-Cyrl-RS" sz="2200" b="1" dirty="0">
                <a:solidFill>
                  <a:schemeClr val="tx1"/>
                </a:solidFill>
              </a:rPr>
              <a:t>3.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86583BE-152E-B2E3-BDFF-5C2014AE16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5851936"/>
              </p:ext>
            </p:extLst>
          </p:nvPr>
        </p:nvGraphicFramePr>
        <p:xfrm>
          <a:off x="58723" y="544946"/>
          <a:ext cx="12063369" cy="6313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5016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0" y="0"/>
            <a:ext cx="12191999" cy="54494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5.2. Шта се променило у односу на одлуку о буџету за 2023. годину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693" y="1437264"/>
            <a:ext cx="115688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000" b="1" dirty="0"/>
              <a:t>Укупни трошкови општине Бач су се повећали за </a:t>
            </a:r>
            <a:r>
              <a:rPr lang="sr-Cyrl-RS" sz="3000" b="1" dirty="0">
                <a:solidFill>
                  <a:schemeClr val="accent1"/>
                </a:solidFill>
              </a:rPr>
              <a:t>78.550.000,00 </a:t>
            </a:r>
            <a:r>
              <a:rPr lang="sr-Cyrl-RS" sz="3000" b="1" dirty="0"/>
              <a:t>динара. </a:t>
            </a:r>
          </a:p>
          <a:p>
            <a:pPr algn="ctr"/>
            <a:endParaRPr lang="sr-Cyrl-RS" sz="3000" b="1" dirty="0"/>
          </a:p>
          <a:p>
            <a:pPr algn="ctr"/>
            <a:r>
              <a:rPr lang="sr-Cyrl-RS" sz="3000" b="1" dirty="0"/>
              <a:t>Највеће повећање бележимо код капиталних пројеката.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146" y="4340802"/>
            <a:ext cx="4016204" cy="2517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7148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12192000" cy="54494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5.3. Програмско трошење у 2023.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182" y="785091"/>
            <a:ext cx="37961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1600" b="1" dirty="0"/>
              <a:t>Буџет наше Општине је програмски, то значи да је новац намењен за програме који доприносе испуњавању стратешких циљева развоја наше Општине, а трошкови буџета распоређени су према програмским активностима и пројектима на који се односе. Програмски буџет преставља ефикасан механизам за управљање учинком јавне управе, успоставља већу одговорност корисника, утврђује приоритете расхода и издатака и омогућава транспарентније спровођење јавних политика и јавне потрошње.</a:t>
            </a:r>
            <a:endParaRPr lang="en-US" sz="1600" b="1" dirty="0"/>
          </a:p>
        </p:txBody>
      </p:sp>
      <p:sp>
        <p:nvSpPr>
          <p:cNvPr id="4" name="Bevel 3"/>
          <p:cNvSpPr/>
          <p:nvPr/>
        </p:nvSpPr>
        <p:spPr>
          <a:xfrm>
            <a:off x="4581236" y="572655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 – становање, урбанизам и просторно планирање</a:t>
            </a:r>
          </a:p>
        </p:txBody>
      </p:sp>
      <p:sp>
        <p:nvSpPr>
          <p:cNvPr id="5" name="Bevel 4"/>
          <p:cNvSpPr/>
          <p:nvPr/>
        </p:nvSpPr>
        <p:spPr>
          <a:xfrm>
            <a:off x="6483927" y="572655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2 – комуналне делатности</a:t>
            </a:r>
          </a:p>
        </p:txBody>
      </p:sp>
      <p:sp>
        <p:nvSpPr>
          <p:cNvPr id="6" name="Bevel 5"/>
          <p:cNvSpPr/>
          <p:nvPr/>
        </p:nvSpPr>
        <p:spPr>
          <a:xfrm>
            <a:off x="8386618" y="572655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3 – локални економски развој</a:t>
            </a:r>
          </a:p>
        </p:txBody>
      </p:sp>
      <p:sp>
        <p:nvSpPr>
          <p:cNvPr id="7" name="Bevel 6"/>
          <p:cNvSpPr/>
          <p:nvPr/>
        </p:nvSpPr>
        <p:spPr>
          <a:xfrm>
            <a:off x="10289309" y="2161309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8 – предшколско васпитање и образовање</a:t>
            </a:r>
          </a:p>
        </p:txBody>
      </p:sp>
      <p:sp>
        <p:nvSpPr>
          <p:cNvPr id="8" name="Bevel 7"/>
          <p:cNvSpPr/>
          <p:nvPr/>
        </p:nvSpPr>
        <p:spPr>
          <a:xfrm>
            <a:off x="8386615" y="2161309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7 – организација саобраћаја и саобраћајне инфраструктуре</a:t>
            </a:r>
          </a:p>
        </p:txBody>
      </p:sp>
      <p:sp>
        <p:nvSpPr>
          <p:cNvPr id="9" name="Bevel 8"/>
          <p:cNvSpPr/>
          <p:nvPr/>
        </p:nvSpPr>
        <p:spPr>
          <a:xfrm>
            <a:off x="6483926" y="2161309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6 – Заштита животне средине</a:t>
            </a:r>
          </a:p>
        </p:txBody>
      </p:sp>
      <p:sp>
        <p:nvSpPr>
          <p:cNvPr id="10" name="Bevel 9"/>
          <p:cNvSpPr/>
          <p:nvPr/>
        </p:nvSpPr>
        <p:spPr>
          <a:xfrm>
            <a:off x="10289309" y="572655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4 – развој туризма</a:t>
            </a:r>
          </a:p>
        </p:txBody>
      </p:sp>
      <p:sp>
        <p:nvSpPr>
          <p:cNvPr id="11" name="Bevel 10"/>
          <p:cNvSpPr/>
          <p:nvPr/>
        </p:nvSpPr>
        <p:spPr>
          <a:xfrm>
            <a:off x="4581234" y="2175164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5 – пољопривреда и рурални развој</a:t>
            </a:r>
          </a:p>
        </p:txBody>
      </p:sp>
      <p:sp>
        <p:nvSpPr>
          <p:cNvPr id="12" name="Bevel 11"/>
          <p:cNvSpPr/>
          <p:nvPr/>
        </p:nvSpPr>
        <p:spPr>
          <a:xfrm>
            <a:off x="10289308" y="3749963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12 – здравствена заштита</a:t>
            </a:r>
          </a:p>
        </p:txBody>
      </p:sp>
      <p:sp>
        <p:nvSpPr>
          <p:cNvPr id="13" name="Bevel 12"/>
          <p:cNvSpPr/>
          <p:nvPr/>
        </p:nvSpPr>
        <p:spPr>
          <a:xfrm>
            <a:off x="10289307" y="5357089"/>
            <a:ext cx="1902691" cy="1496291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17 – енергетска ефикасност и обновљиви извори енергије</a:t>
            </a:r>
          </a:p>
        </p:txBody>
      </p:sp>
      <p:sp>
        <p:nvSpPr>
          <p:cNvPr id="14" name="Bevel 13"/>
          <p:cNvSpPr/>
          <p:nvPr/>
        </p:nvSpPr>
        <p:spPr>
          <a:xfrm>
            <a:off x="8386612" y="3740727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11 – социјална и дечија заштита</a:t>
            </a:r>
          </a:p>
        </p:txBody>
      </p:sp>
      <p:sp>
        <p:nvSpPr>
          <p:cNvPr id="15" name="Bevel 14"/>
          <p:cNvSpPr/>
          <p:nvPr/>
        </p:nvSpPr>
        <p:spPr>
          <a:xfrm>
            <a:off x="8386552" y="5273962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16 – политички систем локалне самоуправе</a:t>
            </a:r>
          </a:p>
        </p:txBody>
      </p:sp>
      <p:sp>
        <p:nvSpPr>
          <p:cNvPr id="16" name="Bevel 15"/>
          <p:cNvSpPr/>
          <p:nvPr/>
        </p:nvSpPr>
        <p:spPr>
          <a:xfrm>
            <a:off x="6483907" y="3773054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10 – средње образовање и васпитање</a:t>
            </a:r>
          </a:p>
        </p:txBody>
      </p:sp>
      <p:sp>
        <p:nvSpPr>
          <p:cNvPr id="17" name="Bevel 16"/>
          <p:cNvSpPr/>
          <p:nvPr/>
        </p:nvSpPr>
        <p:spPr>
          <a:xfrm>
            <a:off x="4581218" y="3749963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9 – основно образовање и васпитање</a:t>
            </a:r>
          </a:p>
        </p:txBody>
      </p:sp>
      <p:sp>
        <p:nvSpPr>
          <p:cNvPr id="18" name="Bevel 17"/>
          <p:cNvSpPr/>
          <p:nvPr/>
        </p:nvSpPr>
        <p:spPr>
          <a:xfrm>
            <a:off x="6483893" y="5278581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15 – опште услуге локалне самоуправе</a:t>
            </a:r>
          </a:p>
        </p:txBody>
      </p:sp>
      <p:sp>
        <p:nvSpPr>
          <p:cNvPr id="19" name="Bevel 18"/>
          <p:cNvSpPr/>
          <p:nvPr/>
        </p:nvSpPr>
        <p:spPr>
          <a:xfrm>
            <a:off x="4581175" y="5273962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14 – развој спорта и омладине</a:t>
            </a:r>
          </a:p>
        </p:txBody>
      </p:sp>
      <p:sp>
        <p:nvSpPr>
          <p:cNvPr id="20" name="Bevel 19"/>
          <p:cNvSpPr/>
          <p:nvPr/>
        </p:nvSpPr>
        <p:spPr>
          <a:xfrm>
            <a:off x="2543175" y="5269346"/>
            <a:ext cx="2037959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13 – развој културе и информисања</a:t>
            </a:r>
          </a:p>
        </p:txBody>
      </p:sp>
      <p:sp>
        <p:nvSpPr>
          <p:cNvPr id="23" name="Bevel 22"/>
          <p:cNvSpPr/>
          <p:nvPr/>
        </p:nvSpPr>
        <p:spPr>
          <a:xfrm>
            <a:off x="4581170" y="563420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 – становање, урбанизам и просторно планирање</a:t>
            </a:r>
          </a:p>
        </p:txBody>
      </p:sp>
      <p:sp>
        <p:nvSpPr>
          <p:cNvPr id="24" name="Bevel 23"/>
          <p:cNvSpPr/>
          <p:nvPr/>
        </p:nvSpPr>
        <p:spPr>
          <a:xfrm>
            <a:off x="6483861" y="563420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2 – комуналне делатности</a:t>
            </a:r>
          </a:p>
        </p:txBody>
      </p:sp>
      <p:sp>
        <p:nvSpPr>
          <p:cNvPr id="25" name="Bevel 24"/>
          <p:cNvSpPr/>
          <p:nvPr/>
        </p:nvSpPr>
        <p:spPr>
          <a:xfrm>
            <a:off x="8386552" y="563420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3 – локални економски развој</a:t>
            </a:r>
          </a:p>
        </p:txBody>
      </p:sp>
      <p:sp>
        <p:nvSpPr>
          <p:cNvPr id="26" name="Bevel 25"/>
          <p:cNvSpPr/>
          <p:nvPr/>
        </p:nvSpPr>
        <p:spPr>
          <a:xfrm>
            <a:off x="10289243" y="2207492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8 – предшколско васпитање и образовање</a:t>
            </a:r>
          </a:p>
        </p:txBody>
      </p:sp>
      <p:sp>
        <p:nvSpPr>
          <p:cNvPr id="27" name="Bevel 26"/>
          <p:cNvSpPr/>
          <p:nvPr/>
        </p:nvSpPr>
        <p:spPr>
          <a:xfrm>
            <a:off x="10289243" y="618838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4 – развој туризма</a:t>
            </a:r>
          </a:p>
        </p:txBody>
      </p:sp>
      <p:sp>
        <p:nvSpPr>
          <p:cNvPr id="28" name="Bevel 27"/>
          <p:cNvSpPr/>
          <p:nvPr/>
        </p:nvSpPr>
        <p:spPr>
          <a:xfrm>
            <a:off x="4581104" y="609603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 – становање, урбанизам и просторно планирање</a:t>
            </a:r>
          </a:p>
        </p:txBody>
      </p:sp>
      <p:sp>
        <p:nvSpPr>
          <p:cNvPr id="29" name="Bevel 28"/>
          <p:cNvSpPr/>
          <p:nvPr/>
        </p:nvSpPr>
        <p:spPr>
          <a:xfrm>
            <a:off x="6483795" y="609603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2 – комуналне делатности</a:t>
            </a:r>
          </a:p>
        </p:txBody>
      </p:sp>
      <p:sp>
        <p:nvSpPr>
          <p:cNvPr id="30" name="Bevel 29"/>
          <p:cNvSpPr/>
          <p:nvPr/>
        </p:nvSpPr>
        <p:spPr>
          <a:xfrm>
            <a:off x="8386486" y="609603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3 – локални економски развој</a:t>
            </a:r>
          </a:p>
        </p:txBody>
      </p:sp>
      <p:sp>
        <p:nvSpPr>
          <p:cNvPr id="31" name="Bevel 30"/>
          <p:cNvSpPr/>
          <p:nvPr/>
        </p:nvSpPr>
        <p:spPr>
          <a:xfrm>
            <a:off x="8386484" y="2142837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7 – организација саобраћаја и саобраћајне инфраструктуре</a:t>
            </a:r>
          </a:p>
        </p:txBody>
      </p:sp>
      <p:sp>
        <p:nvSpPr>
          <p:cNvPr id="32" name="Bevel 31"/>
          <p:cNvSpPr/>
          <p:nvPr/>
        </p:nvSpPr>
        <p:spPr>
          <a:xfrm>
            <a:off x="6483795" y="2142837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6 – Заштита животне средине</a:t>
            </a:r>
          </a:p>
        </p:txBody>
      </p:sp>
      <p:sp>
        <p:nvSpPr>
          <p:cNvPr id="33" name="Bevel 32"/>
          <p:cNvSpPr/>
          <p:nvPr/>
        </p:nvSpPr>
        <p:spPr>
          <a:xfrm>
            <a:off x="10289112" y="2189020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8 – предшколско васпитање и образовање</a:t>
            </a:r>
          </a:p>
        </p:txBody>
      </p:sp>
      <p:sp>
        <p:nvSpPr>
          <p:cNvPr id="34" name="Bevel 33"/>
          <p:cNvSpPr/>
          <p:nvPr/>
        </p:nvSpPr>
        <p:spPr>
          <a:xfrm>
            <a:off x="10289112" y="600366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4 – развој туризма</a:t>
            </a:r>
          </a:p>
        </p:txBody>
      </p:sp>
      <p:sp>
        <p:nvSpPr>
          <p:cNvPr id="35" name="Bevel 34"/>
          <p:cNvSpPr/>
          <p:nvPr/>
        </p:nvSpPr>
        <p:spPr>
          <a:xfrm>
            <a:off x="4580973" y="591131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 – становање, урбанизам и просторно планирање</a:t>
            </a:r>
          </a:p>
        </p:txBody>
      </p:sp>
      <p:sp>
        <p:nvSpPr>
          <p:cNvPr id="36" name="Bevel 35"/>
          <p:cNvSpPr/>
          <p:nvPr/>
        </p:nvSpPr>
        <p:spPr>
          <a:xfrm>
            <a:off x="6483664" y="591131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2 – комуналне делатности</a:t>
            </a:r>
          </a:p>
        </p:txBody>
      </p:sp>
      <p:sp>
        <p:nvSpPr>
          <p:cNvPr id="37" name="Bevel 36"/>
          <p:cNvSpPr/>
          <p:nvPr/>
        </p:nvSpPr>
        <p:spPr>
          <a:xfrm>
            <a:off x="8386355" y="591131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3 – локални економски развој</a:t>
            </a:r>
          </a:p>
        </p:txBody>
      </p:sp>
      <p:sp>
        <p:nvSpPr>
          <p:cNvPr id="38" name="Bevel 37"/>
          <p:cNvSpPr/>
          <p:nvPr/>
        </p:nvSpPr>
        <p:spPr>
          <a:xfrm>
            <a:off x="4571929" y="2156688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5 – пољопривреда и рурални развој</a:t>
            </a:r>
          </a:p>
        </p:txBody>
      </p:sp>
      <p:sp>
        <p:nvSpPr>
          <p:cNvPr id="39" name="Bevel 38"/>
          <p:cNvSpPr/>
          <p:nvPr/>
        </p:nvSpPr>
        <p:spPr>
          <a:xfrm>
            <a:off x="10280003" y="3731487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12 – здравствена заштита</a:t>
            </a:r>
          </a:p>
        </p:txBody>
      </p:sp>
      <p:sp>
        <p:nvSpPr>
          <p:cNvPr id="40" name="Bevel 39"/>
          <p:cNvSpPr/>
          <p:nvPr/>
        </p:nvSpPr>
        <p:spPr>
          <a:xfrm>
            <a:off x="10280002" y="5338613"/>
            <a:ext cx="1902691" cy="1496291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17 – енергетска ефикасност и обновљиви извори енергије</a:t>
            </a:r>
          </a:p>
        </p:txBody>
      </p:sp>
      <p:sp>
        <p:nvSpPr>
          <p:cNvPr id="41" name="Bevel 40"/>
          <p:cNvSpPr/>
          <p:nvPr/>
        </p:nvSpPr>
        <p:spPr>
          <a:xfrm>
            <a:off x="8377307" y="3722251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11 – социјална и дечија заштита</a:t>
            </a:r>
          </a:p>
        </p:txBody>
      </p:sp>
      <p:sp>
        <p:nvSpPr>
          <p:cNvPr id="42" name="Bevel 41"/>
          <p:cNvSpPr/>
          <p:nvPr/>
        </p:nvSpPr>
        <p:spPr>
          <a:xfrm>
            <a:off x="8377247" y="5255486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16 – политички систем локалне самоуправе</a:t>
            </a:r>
          </a:p>
        </p:txBody>
      </p:sp>
      <p:sp>
        <p:nvSpPr>
          <p:cNvPr id="43" name="Bevel 42"/>
          <p:cNvSpPr/>
          <p:nvPr/>
        </p:nvSpPr>
        <p:spPr>
          <a:xfrm>
            <a:off x="6474602" y="3754578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10 – средње образовање и васпитање</a:t>
            </a:r>
          </a:p>
        </p:txBody>
      </p:sp>
      <p:sp>
        <p:nvSpPr>
          <p:cNvPr id="44" name="Bevel 43"/>
          <p:cNvSpPr/>
          <p:nvPr/>
        </p:nvSpPr>
        <p:spPr>
          <a:xfrm>
            <a:off x="4571913" y="3731487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9 – основно образовање и васпитање</a:t>
            </a:r>
          </a:p>
        </p:txBody>
      </p:sp>
      <p:sp>
        <p:nvSpPr>
          <p:cNvPr id="45" name="Bevel 44"/>
          <p:cNvSpPr/>
          <p:nvPr/>
        </p:nvSpPr>
        <p:spPr>
          <a:xfrm>
            <a:off x="6474588" y="5260105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15 – опште услуге локалне самоуправе</a:t>
            </a:r>
          </a:p>
        </p:txBody>
      </p:sp>
      <p:sp>
        <p:nvSpPr>
          <p:cNvPr id="46" name="Bevel 45"/>
          <p:cNvSpPr/>
          <p:nvPr/>
        </p:nvSpPr>
        <p:spPr>
          <a:xfrm>
            <a:off x="8377179" y="2124361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7 – организација саобраћаја и саобраћајне инфраструктуре</a:t>
            </a:r>
          </a:p>
        </p:txBody>
      </p:sp>
      <p:sp>
        <p:nvSpPr>
          <p:cNvPr id="47" name="Bevel 46"/>
          <p:cNvSpPr/>
          <p:nvPr/>
        </p:nvSpPr>
        <p:spPr>
          <a:xfrm>
            <a:off x="6474490" y="2124361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6 – Заштита животне средине</a:t>
            </a:r>
          </a:p>
        </p:txBody>
      </p:sp>
      <p:sp>
        <p:nvSpPr>
          <p:cNvPr id="48" name="Bevel 47"/>
          <p:cNvSpPr/>
          <p:nvPr/>
        </p:nvSpPr>
        <p:spPr>
          <a:xfrm>
            <a:off x="10279807" y="2170544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8 – предшколско васпитање и образовање</a:t>
            </a:r>
          </a:p>
        </p:txBody>
      </p:sp>
      <p:sp>
        <p:nvSpPr>
          <p:cNvPr id="49" name="Bevel 48"/>
          <p:cNvSpPr/>
          <p:nvPr/>
        </p:nvSpPr>
        <p:spPr>
          <a:xfrm>
            <a:off x="10279807" y="581890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4 – развој туризма</a:t>
            </a:r>
          </a:p>
        </p:txBody>
      </p:sp>
      <p:sp>
        <p:nvSpPr>
          <p:cNvPr id="50" name="Bevel 49"/>
          <p:cNvSpPr/>
          <p:nvPr/>
        </p:nvSpPr>
        <p:spPr>
          <a:xfrm>
            <a:off x="4571668" y="572655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 – становање, урбанизам и просторно планирање</a:t>
            </a:r>
          </a:p>
        </p:txBody>
      </p:sp>
      <p:sp>
        <p:nvSpPr>
          <p:cNvPr id="51" name="Bevel 50"/>
          <p:cNvSpPr/>
          <p:nvPr/>
        </p:nvSpPr>
        <p:spPr>
          <a:xfrm>
            <a:off x="6474359" y="572655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2 – комуналне делатности</a:t>
            </a:r>
          </a:p>
        </p:txBody>
      </p:sp>
      <p:sp>
        <p:nvSpPr>
          <p:cNvPr id="52" name="Bevel 51"/>
          <p:cNvSpPr/>
          <p:nvPr/>
        </p:nvSpPr>
        <p:spPr>
          <a:xfrm>
            <a:off x="8377050" y="572655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3 – локални економски развој</a:t>
            </a:r>
          </a:p>
        </p:txBody>
      </p:sp>
    </p:spTree>
    <p:extLst>
      <p:ext uri="{BB962C8B-B14F-4D97-AF65-F5344CB8AC3E}">
        <p14:creationId xmlns:p14="http://schemas.microsoft.com/office/powerpoint/2010/main" val="2965388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6267" y="544946"/>
            <a:ext cx="8915399" cy="505821"/>
          </a:xfrm>
        </p:spPr>
        <p:txBody>
          <a:bodyPr>
            <a:normAutofit/>
          </a:bodyPr>
          <a:lstStyle/>
          <a:p>
            <a:pPr algn="ctr"/>
            <a:r>
              <a:rPr lang="sr-Cyrl-RS" sz="1700" b="1" dirty="0"/>
              <a:t>У 2023. години општина Бач ће издвојити следеће износе за програме:</a:t>
            </a:r>
            <a:endParaRPr lang="en-US" sz="1700" b="1" dirty="0"/>
          </a:p>
          <a:p>
            <a:pPr algn="ctr"/>
            <a:endParaRPr lang="en-US" sz="17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12192000" cy="54494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5.3. Програмско трошење у 2023. години – по </a:t>
            </a:r>
            <a:r>
              <a:rPr lang="sr-Latn-RS" sz="2200" b="1" dirty="0">
                <a:solidFill>
                  <a:schemeClr val="tx1"/>
                </a:solidFill>
              </a:rPr>
              <a:t>I </a:t>
            </a:r>
            <a:r>
              <a:rPr lang="sr-Cyrl-RS" sz="2200" b="1" dirty="0">
                <a:solidFill>
                  <a:schemeClr val="tx1"/>
                </a:solidFill>
              </a:rPr>
              <a:t>ребалансу буџета</a:t>
            </a:r>
            <a:endParaRPr lang="en-US" sz="22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793113"/>
              </p:ext>
            </p:extLst>
          </p:nvPr>
        </p:nvGraphicFramePr>
        <p:xfrm>
          <a:off x="171450" y="904885"/>
          <a:ext cx="11849100" cy="5374737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7757808">
                  <a:extLst>
                    <a:ext uri="{9D8B030D-6E8A-4147-A177-3AD203B41FA5}">
                      <a16:colId xmlns:a16="http://schemas.microsoft.com/office/drawing/2014/main" val="3754103724"/>
                    </a:ext>
                  </a:extLst>
                </a:gridCol>
                <a:gridCol w="2325106">
                  <a:extLst>
                    <a:ext uri="{9D8B030D-6E8A-4147-A177-3AD203B41FA5}">
                      <a16:colId xmlns:a16="http://schemas.microsoft.com/office/drawing/2014/main" val="125140205"/>
                    </a:ext>
                  </a:extLst>
                </a:gridCol>
                <a:gridCol w="1766186">
                  <a:extLst>
                    <a:ext uri="{9D8B030D-6E8A-4147-A177-3AD203B41FA5}">
                      <a16:colId xmlns:a16="http://schemas.microsoft.com/office/drawing/2014/main" val="2561011078"/>
                    </a:ext>
                  </a:extLst>
                </a:gridCol>
              </a:tblGrid>
              <a:tr h="511776"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НАЗИВ ПРОГРАМА</a:t>
                      </a:r>
                      <a:endParaRPr lang="sr-Cyrl-R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ПЛАН ЗА 2023. ГОДИНУ</a:t>
                      </a:r>
                      <a:endParaRPr lang="sr-Cyrl-R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% УЧЕШЋА У РАСХОДИМА</a:t>
                      </a:r>
                      <a:endParaRPr lang="sr-Cyrl-R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extLst>
                  <a:ext uri="{0D108BD9-81ED-4DB2-BD59-A6C34878D82A}">
                    <a16:rowId xmlns:a16="http://schemas.microsoft.com/office/drawing/2014/main" val="4219536141"/>
                  </a:ext>
                </a:extLst>
              </a:tr>
              <a:tr h="3013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1 - Становање, урбанизам и просторно планирање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41.627.700,00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4,47%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54603399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200" b="1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2 - Комуналне делатности</a:t>
                      </a:r>
                      <a:endParaRPr lang="sr-Cyrl-RS" sz="12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108.176.687,00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11,61%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27871750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3 - Локални економски развој</a:t>
                      </a:r>
                      <a:endParaRPr lang="ru-RU" sz="1200" b="1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13.625.000,00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1,46%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78608573"/>
                  </a:ext>
                </a:extLst>
              </a:tr>
              <a:tr h="254533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200" b="1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4 - Развој туризма</a:t>
                      </a:r>
                      <a:endParaRPr lang="sr-Cyrl-RS" sz="1200" b="1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10.960.000,00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1,18%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08058430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5 - Пољопривреда и рурални развој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77.110.000,00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8,28%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5935811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6 - Заштита животне средине</a:t>
                      </a:r>
                      <a:endParaRPr lang="ru-RU" sz="1200" b="1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13.850.000,00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1,49%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81518920"/>
                  </a:ext>
                </a:extLst>
              </a:tr>
              <a:tr h="48634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7 - Организација саобраћаја и саобраћајна инфраструктура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108.665.042,00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11,66%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85229698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8 - Предшколско образовање и васпитање</a:t>
                      </a:r>
                      <a:endParaRPr lang="ru-RU" sz="1200" b="1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77.434.300,00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8,31%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0262587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9 - Основно образовање и васпитање</a:t>
                      </a:r>
                      <a:endParaRPr lang="ru-RU" sz="1200" b="1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67.134.000,00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7,21%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5106368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10 - Средње образовање и васпитање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5.500.000,00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0,59%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5770213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11 - Социјална и дечија заштита</a:t>
                      </a:r>
                      <a:endParaRPr lang="ru-RU" sz="1200" b="1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74.023.145,00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7,94%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3298591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200" b="1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12 - Здравствена заштита</a:t>
                      </a:r>
                      <a:endParaRPr lang="sr-Cyrl-RS" sz="1200" b="1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5.650.000,00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0,61%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57860632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13 - Развој културе и информисања</a:t>
                      </a:r>
                      <a:endParaRPr lang="ru-RU" sz="1200" b="1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29.981.337,00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3,22%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89893060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14 - Развој спорта и омладине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27.223.000,00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2,92%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4947202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15 - Опште услуге локалне самоуправе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228.785.889,00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24,55%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50465552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16 - Политички систем локалне самоуправе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32.203.900,00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3,46%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2390994"/>
                  </a:ext>
                </a:extLst>
              </a:tr>
              <a:tr h="2277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17 - Енергетска ефикасност и обновљиви извори енергије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9.800.000,00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1,05%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2224918"/>
                  </a:ext>
                </a:extLst>
              </a:tr>
              <a:tr h="266550"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200" b="1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УКУПНО</a:t>
                      </a:r>
                      <a:r>
                        <a:rPr lang="sr-Cyrl-R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: </a:t>
                      </a:r>
                      <a:endParaRPr lang="sr-Cyrl-R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931.750.000,00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32992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3172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0"/>
            <a:ext cx="12192000" cy="54494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5.4. Најзначајнији пројекти у 2023.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54674" y="802908"/>
            <a:ext cx="4529053" cy="1655729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Реконстукција центра у Бођанима – 2.955.000,00 динара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06488" y="4318189"/>
            <a:ext cx="3270681" cy="1625725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700" b="1" dirty="0">
                <a:solidFill>
                  <a:schemeClr val="tx1"/>
                </a:solidFill>
              </a:rPr>
              <a:t>Доградња и прошиерење ПУ „Колибри“ у Вајској – 1.900.000,00 динара </a:t>
            </a:r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993539" y="833066"/>
            <a:ext cx="4529053" cy="13435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chemeClr val="accent1"/>
                </a:solidFill>
              </a:rPr>
              <a:t>Изградња хидрантске мреже у ОШ „Јан Колар“ Селенча – 17.084.000,00 динара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758285" y="2246652"/>
            <a:ext cx="4348294" cy="1422985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700" b="1" dirty="0">
                <a:solidFill>
                  <a:schemeClr val="tx1"/>
                </a:solidFill>
              </a:rPr>
              <a:t>Изградња атарских путева – 22.000.000,00 динара </a:t>
            </a:r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399947" y="4136015"/>
            <a:ext cx="2341881" cy="247065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chemeClr val="accent1"/>
                </a:solidFill>
              </a:rPr>
              <a:t>Помоћ избеглим лицима – 3.825.000,00 динара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Rounded Rectangle 15">
            <a:extLst>
              <a:ext uri="{FF2B5EF4-FFF2-40B4-BE49-F238E27FC236}">
                <a16:creationId xmlns:a16="http://schemas.microsoft.com/office/drawing/2014/main" id="{AC86E35F-DE49-871E-2293-368F05E8C96B}"/>
              </a:ext>
            </a:extLst>
          </p:cNvPr>
          <p:cNvSpPr/>
          <p:nvPr/>
        </p:nvSpPr>
        <p:spPr>
          <a:xfrm>
            <a:off x="3161942" y="2505398"/>
            <a:ext cx="3821335" cy="1343565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700" b="1" dirty="0">
                <a:solidFill>
                  <a:schemeClr val="tx1"/>
                </a:solidFill>
              </a:rPr>
              <a:t>Изградња пречистача воде у Бачком Новом Селу – 59.820.000,00 динара </a:t>
            </a:r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15">
            <a:extLst>
              <a:ext uri="{FF2B5EF4-FFF2-40B4-BE49-F238E27FC236}">
                <a16:creationId xmlns:a16="http://schemas.microsoft.com/office/drawing/2014/main" id="{D5424E2C-4213-E8FD-3B82-8B48437595C2}"/>
              </a:ext>
            </a:extLst>
          </p:cNvPr>
          <p:cNvSpPr/>
          <p:nvPr/>
        </p:nvSpPr>
        <p:spPr>
          <a:xfrm>
            <a:off x="8929116" y="3739659"/>
            <a:ext cx="2852746" cy="193358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700" b="1" dirty="0">
                <a:solidFill>
                  <a:schemeClr val="tx1"/>
                </a:solidFill>
              </a:rPr>
              <a:t>Изградња зграде за социјално становање у општини Бач – 28.423.145,00 динара</a:t>
            </a:r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2" name="Rounded Rectangle 16">
            <a:extLst>
              <a:ext uri="{FF2B5EF4-FFF2-40B4-BE49-F238E27FC236}">
                <a16:creationId xmlns:a16="http://schemas.microsoft.com/office/drawing/2014/main" id="{7C0D8721-F727-CC88-7DB7-820FFF1A5BA3}"/>
              </a:ext>
            </a:extLst>
          </p:cNvPr>
          <p:cNvSpPr/>
          <p:nvPr/>
        </p:nvSpPr>
        <p:spPr>
          <a:xfrm>
            <a:off x="277103" y="2958144"/>
            <a:ext cx="2341881" cy="247065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chemeClr val="accent1"/>
                </a:solidFill>
              </a:rPr>
              <a:t>Санација саобраћајница у насељеним местима Бач и Вајска – 90.660.042,00 динара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681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unched Tape 4"/>
          <p:cNvSpPr/>
          <p:nvPr/>
        </p:nvSpPr>
        <p:spPr>
          <a:xfrm>
            <a:off x="221674" y="785091"/>
            <a:ext cx="11970326" cy="555105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000" dirty="0">
                <a:latin typeface="Constantia" panose="02030602050306030303" pitchFamily="18" charset="0"/>
              </a:rPr>
              <a:t> </a:t>
            </a:r>
            <a:r>
              <a:rPr lang="sr-Cyrl-RS" sz="3000" b="1" dirty="0">
                <a:latin typeface="Constantia" panose="02030602050306030303" pitchFamily="18" charset="0"/>
              </a:rPr>
              <a:t>Добро утврђен буџет је предуслов за реализацију јавних политика стога позивамо све наше суграђане да се одговорно укључе у буџетске процесе и допринесу ефективној, економичној и ефикасној употреби јавних средстава у остваривању циљева који су овим буџетом постављени.</a:t>
            </a:r>
            <a:endParaRPr lang="en-US" sz="30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265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574" y="-115455"/>
            <a:ext cx="5154023" cy="37822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5" y="279784"/>
            <a:ext cx="3766899" cy="33870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val 5"/>
          <p:cNvSpPr/>
          <p:nvPr/>
        </p:nvSpPr>
        <p:spPr>
          <a:xfrm>
            <a:off x="1647918" y="3611931"/>
            <a:ext cx="4447311" cy="284428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000" b="1" i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Franklin Gothic Medium" panose="020B0603020102020204" pitchFamily="34" charset="0"/>
              </a:rPr>
              <a:t>ОПШТИНА</a:t>
            </a:r>
            <a:r>
              <a:rPr lang="sr-Cyrl-RS" sz="4000" b="1" i="1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 БАЧ</a:t>
            </a:r>
            <a:endParaRPr lang="en-US" sz="4000" b="1" i="1" dirty="0">
              <a:solidFill>
                <a:schemeClr val="accent1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597" y="400193"/>
            <a:ext cx="3166403" cy="27048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327" y="2933572"/>
            <a:ext cx="5908801" cy="39244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3794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69949" y="-104818"/>
            <a:ext cx="11852102" cy="1246909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  <a:effectLst>
            <a:innerShdw blurRad="114300">
              <a:prstClr val="black"/>
            </a:inn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400" b="1" dirty="0">
                <a:solidFill>
                  <a:schemeClr val="tx1"/>
                </a:solidFill>
              </a:rPr>
              <a:t>САДРЖАЈ: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40657" y="925523"/>
            <a:ext cx="9938328" cy="47105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500" b="1" dirty="0">
                <a:solidFill>
                  <a:schemeClr val="tx1"/>
                </a:solidFill>
              </a:rPr>
              <a:t>1. Увод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40657" y="1377049"/>
            <a:ext cx="9938328" cy="49068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500" b="1" dirty="0">
                <a:solidFill>
                  <a:schemeClr val="tx1"/>
                </a:solidFill>
              </a:rPr>
              <a:t>2. Ко се финансира из буџета општине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40657" y="1857348"/>
            <a:ext cx="9938328" cy="49068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500" b="1" dirty="0">
                <a:solidFill>
                  <a:schemeClr val="tx1"/>
                </a:solidFill>
              </a:rPr>
              <a:t>3. Како настаје буџет општине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40657" y="2357406"/>
            <a:ext cx="9938328" cy="47336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500" b="1" dirty="0">
                <a:solidFill>
                  <a:schemeClr val="tx1"/>
                </a:solidFill>
              </a:rPr>
              <a:t>4. Како се пуни општинска каса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40657" y="2823654"/>
            <a:ext cx="9938328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200" b="1" dirty="0">
                <a:solidFill>
                  <a:schemeClr val="tx1"/>
                </a:solidFill>
              </a:rPr>
              <a:t>4.1. Структура прихода и примања у 20</a:t>
            </a:r>
            <a:r>
              <a:rPr lang="sr-Latn-RS" sz="2200" b="1" dirty="0">
                <a:solidFill>
                  <a:schemeClr val="tx1"/>
                </a:solidFill>
              </a:rPr>
              <a:t>23</a:t>
            </a:r>
            <a:r>
              <a:rPr lang="sr-Cyrl-RS" sz="2200" b="1" dirty="0">
                <a:solidFill>
                  <a:schemeClr val="tx1"/>
                </a:solidFill>
              </a:rPr>
              <a:t>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25066" y="3354372"/>
            <a:ext cx="9969510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000" b="1" dirty="0">
                <a:solidFill>
                  <a:schemeClr val="tx1"/>
                </a:solidFill>
              </a:rPr>
              <a:t>4.2. Шта се променило у односу на одлуку о буџету з</a:t>
            </a:r>
            <a:r>
              <a:rPr lang="sr-Latn-RS" sz="2000" b="1" dirty="0">
                <a:solidFill>
                  <a:schemeClr val="tx1"/>
                </a:solidFill>
              </a:rPr>
              <a:t>a </a:t>
            </a:r>
            <a:r>
              <a:rPr lang="sr-Cyrl-RS" sz="2000" b="1" dirty="0">
                <a:solidFill>
                  <a:schemeClr val="tx1"/>
                </a:solidFill>
              </a:rPr>
              <a:t>2023. годину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25065" y="3899318"/>
            <a:ext cx="9969509" cy="54148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500" b="1" dirty="0">
                <a:solidFill>
                  <a:schemeClr val="tx1"/>
                </a:solidFill>
              </a:rPr>
              <a:t>5. На шта се троши Ваш новац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40656" y="4446511"/>
            <a:ext cx="9938327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200" b="1" dirty="0">
                <a:solidFill>
                  <a:schemeClr val="tx1"/>
                </a:solidFill>
              </a:rPr>
              <a:t>5.1. Структура расхода и издатака у 20</a:t>
            </a:r>
            <a:r>
              <a:rPr lang="sr-Latn-RS" sz="2200" b="1" dirty="0">
                <a:solidFill>
                  <a:schemeClr val="tx1"/>
                </a:solidFill>
              </a:rPr>
              <a:t>23</a:t>
            </a:r>
            <a:r>
              <a:rPr lang="sr-Cyrl-RS" sz="2200" b="1" dirty="0">
                <a:solidFill>
                  <a:schemeClr val="tx1"/>
                </a:solidFill>
              </a:rPr>
              <a:t>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25063" y="4966142"/>
            <a:ext cx="9969511" cy="47976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r-Latn-RS" sz="2000" b="1" dirty="0">
              <a:solidFill>
                <a:schemeClr val="tx1"/>
              </a:solidFill>
            </a:endParaRPr>
          </a:p>
          <a:p>
            <a:r>
              <a:rPr lang="sr-Cyrl-RS" sz="2000" b="1" dirty="0">
                <a:solidFill>
                  <a:schemeClr val="tx1"/>
                </a:solidFill>
              </a:rPr>
              <a:t>5.2. Шта се променило у односу на одлуку о буџету за 2023. годину</a:t>
            </a:r>
            <a:endParaRPr lang="en-US" sz="2000" b="1" dirty="0">
              <a:solidFill>
                <a:schemeClr val="tx1"/>
              </a:solidFill>
            </a:endParaRPr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40656" y="5420596"/>
            <a:ext cx="9969511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200" b="1" dirty="0">
                <a:solidFill>
                  <a:schemeClr val="tx1"/>
                </a:solidFill>
              </a:rPr>
              <a:t>5.3. Програмско трошење у 20</a:t>
            </a:r>
            <a:r>
              <a:rPr lang="sr-Latn-RS" sz="2200" b="1" dirty="0">
                <a:solidFill>
                  <a:schemeClr val="tx1"/>
                </a:solidFill>
              </a:rPr>
              <a:t>23</a:t>
            </a:r>
            <a:r>
              <a:rPr lang="sr-Cyrl-RS" sz="2200" b="1" dirty="0">
                <a:solidFill>
                  <a:schemeClr val="tx1"/>
                </a:solidFill>
              </a:rPr>
              <a:t>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40656" y="5971255"/>
            <a:ext cx="9985104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200" b="1" dirty="0">
                <a:solidFill>
                  <a:schemeClr val="tx1"/>
                </a:solidFill>
              </a:rPr>
              <a:t>5.4. Најзначајнији пројекти у 20</a:t>
            </a:r>
            <a:r>
              <a:rPr lang="sr-Latn-RS" sz="2200" b="1" dirty="0">
                <a:solidFill>
                  <a:schemeClr val="tx1"/>
                </a:solidFill>
              </a:rPr>
              <a:t>23</a:t>
            </a:r>
            <a:r>
              <a:rPr lang="sr-Cyrl-RS" sz="2200" b="1" dirty="0">
                <a:solidFill>
                  <a:schemeClr val="tx1"/>
                </a:solidFill>
              </a:rPr>
              <a:t>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57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289" y="814624"/>
            <a:ext cx="3657600" cy="25991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764145" y="690931"/>
            <a:ext cx="445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/>
              <a:t>Драге суграђанке и  суграђани,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" y="1403928"/>
            <a:ext cx="815448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1600" b="1" dirty="0"/>
              <a:t>Публикација пред вама је први Грађански водич кроз буџет општине Бач.</a:t>
            </a:r>
            <a:endParaRPr lang="en-US" sz="1600" b="1" dirty="0"/>
          </a:p>
          <a:p>
            <a:pPr algn="just"/>
            <a:r>
              <a:rPr lang="sr-Cyrl-RS" sz="1600" b="1" dirty="0"/>
              <a:t>Основна сврха овог документа јесте  да на што једноставнији и разумљивији начин објасни у које сврхе се користе јавни ресурси да би се задовољиле потребе становништва. </a:t>
            </a:r>
          </a:p>
          <a:p>
            <a:pPr algn="just"/>
            <a:endParaRPr lang="en-US" sz="1600" b="1" dirty="0"/>
          </a:p>
          <a:p>
            <a:pPr algn="just"/>
            <a:r>
              <a:rPr lang="sr-Cyrl-RS" sz="1600" b="1" dirty="0"/>
              <a:t>Грађански буџет представља сажет и јасан приказ  Одлуке о буџету општине Бач за 20</a:t>
            </a:r>
            <a:r>
              <a:rPr lang="sr-Latn-RS" sz="1600" b="1" dirty="0"/>
              <a:t>23</a:t>
            </a:r>
            <a:r>
              <a:rPr lang="sr-Cyrl-RS" sz="1600" b="1" dirty="0"/>
              <a:t>. годину, која је по својој форми обимна и тешка за разумевање због специфичних појмова и класификација које је чине. Грађански водич је намењен свим грађанима који желе да буду обавештени о плановима локалне самоуправе за прикупљање и трошење новца и да прате реализацију постављених циљева.</a:t>
            </a:r>
            <a:endParaRPr lang="en-US" sz="1600" b="1" dirty="0"/>
          </a:p>
          <a:p>
            <a:pPr algn="just"/>
            <a:r>
              <a:rPr lang="sr-Cyrl-RS" sz="1600" b="1" dirty="0"/>
              <a:t>Иако је немогуће објаснити целокупан буџет у овако краткој форми, надамо се да ћемо успети да Вас информишемо и што боље приближимо начин прикупљања јавних средстава, и остварења прихода и примања, као и начин планирања, расподеле и трошења буџетских средстава.</a:t>
            </a:r>
          </a:p>
          <a:p>
            <a:pPr algn="just"/>
            <a:endParaRPr lang="en-US" sz="1600" b="1" dirty="0"/>
          </a:p>
          <a:p>
            <a:pPr algn="just"/>
            <a:r>
              <a:rPr lang="sr-Cyrl-RS" sz="1600" b="1" dirty="0"/>
              <a:t>На овај транспарентан начин очекујемо да се повећа интересовање и учешће наших суграђана у постављању циљева, дефинисању приоритета и планирању развоја наше Општине.</a:t>
            </a:r>
            <a:endParaRPr lang="en-US" sz="16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8565506" y="3413760"/>
            <a:ext cx="3445165" cy="1791855"/>
          </a:xfrm>
          <a:prstGeom prst="roundRect">
            <a:avLst/>
          </a:prstGeom>
          <a:solidFill>
            <a:schemeClr val="accent6">
              <a:lumMod val="75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Др Стева Панић</a:t>
            </a:r>
          </a:p>
          <a:p>
            <a:pPr algn="ctr"/>
            <a:endParaRPr lang="sr-Cyrl-RS" sz="1500" b="1" dirty="0">
              <a:solidFill>
                <a:schemeClr val="tx1"/>
              </a:solidFill>
            </a:endParaRPr>
          </a:p>
          <a:p>
            <a:pPr algn="ctr"/>
            <a:r>
              <a:rPr lang="sr-Cyrl-RS" sz="1500" b="1" dirty="0">
                <a:solidFill>
                  <a:schemeClr val="tx1"/>
                </a:solidFill>
              </a:rPr>
              <a:t>Председник општине Бач</a:t>
            </a:r>
          </a:p>
          <a:p>
            <a:pPr algn="ctr"/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0" y="-94"/>
            <a:ext cx="12192000" cy="47105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1. Увод</a:t>
            </a:r>
            <a:endParaRPr lang="en-US" sz="25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44104" y="4673836"/>
            <a:ext cx="1760371" cy="26079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3773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1" y="12699"/>
            <a:ext cx="12192001" cy="4906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2. Ко се финансира из буџета општине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30910" y="1265382"/>
            <a:ext cx="3657599" cy="5592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sr-Cyrl-RS" sz="1700" dirty="0"/>
              <a:t>1. Скупштина општине Бач</a:t>
            </a:r>
          </a:p>
          <a:p>
            <a:pPr lvl="0"/>
            <a:endParaRPr lang="sr-Cyrl-RS" sz="1700" dirty="0"/>
          </a:p>
          <a:p>
            <a:pPr lvl="0"/>
            <a:r>
              <a:rPr lang="sr-Cyrl-RS" sz="1700" dirty="0"/>
              <a:t>2. Председник општине Бач</a:t>
            </a:r>
          </a:p>
          <a:p>
            <a:pPr lvl="0"/>
            <a:endParaRPr lang="sr-Cyrl-RS" sz="1700" dirty="0"/>
          </a:p>
          <a:p>
            <a:pPr lvl="0"/>
            <a:r>
              <a:rPr lang="sr-Cyrl-RS" sz="1700" dirty="0"/>
              <a:t>3. Општинско веће општине      Бач</a:t>
            </a:r>
          </a:p>
          <a:p>
            <a:pPr lvl="0"/>
            <a:endParaRPr lang="sr-Cyrl-RS" sz="1700" dirty="0"/>
          </a:p>
          <a:p>
            <a:pPr lvl="0"/>
            <a:r>
              <a:rPr lang="sr-Cyrl-RS" sz="1700" dirty="0"/>
              <a:t>4. Општинско јавно правобранилаштво</a:t>
            </a:r>
          </a:p>
          <a:p>
            <a:pPr lvl="0"/>
            <a:endParaRPr lang="sr-Cyrl-RS" sz="1700" dirty="0"/>
          </a:p>
          <a:p>
            <a:pPr lvl="0"/>
            <a:r>
              <a:rPr lang="sr-Cyrl-RS" sz="1700" dirty="0"/>
              <a:t>5. Општинска управа</a:t>
            </a:r>
            <a:endParaRPr lang="en-US" sz="1700" dirty="0"/>
          </a:p>
        </p:txBody>
      </p:sp>
      <p:sp>
        <p:nvSpPr>
          <p:cNvPr id="10" name="Rounded Rectangle 9"/>
          <p:cNvSpPr/>
          <p:nvPr/>
        </p:nvSpPr>
        <p:spPr>
          <a:xfrm>
            <a:off x="4391892" y="1265382"/>
            <a:ext cx="3657599" cy="5592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sr-Cyrl-RS" sz="1600" dirty="0"/>
              <a:t>1. Народна библиотека Вук Караџић</a:t>
            </a:r>
          </a:p>
          <a:p>
            <a:pPr lvl="0"/>
            <a:r>
              <a:rPr lang="sr-Cyrl-RS" sz="1600" dirty="0"/>
              <a:t>2. Туристичка организација општине Бач</a:t>
            </a:r>
          </a:p>
          <a:p>
            <a:pPr lvl="0"/>
            <a:r>
              <a:rPr lang="sr-Cyrl-RS" sz="1600" dirty="0"/>
              <a:t>3. Установа за спорт и рекреацију „Бачка тврђава“</a:t>
            </a:r>
          </a:p>
          <a:p>
            <a:pPr lvl="0"/>
            <a:r>
              <a:rPr lang="sr-Cyrl-RS" sz="1600" dirty="0"/>
              <a:t>4. Предшколска установа „Колибри“</a:t>
            </a:r>
          </a:p>
          <a:p>
            <a:pPr lvl="0"/>
            <a:r>
              <a:rPr lang="sr-Cyrl-RS" sz="1600" dirty="0"/>
              <a:t>5. Месна заједница Бач</a:t>
            </a:r>
          </a:p>
          <a:p>
            <a:pPr lvl="0"/>
            <a:r>
              <a:rPr lang="sr-Cyrl-RS" sz="1600" dirty="0"/>
              <a:t>6. Месна заједница Селенча</a:t>
            </a:r>
          </a:p>
          <a:p>
            <a:pPr lvl="0"/>
            <a:r>
              <a:rPr lang="sr-Cyrl-RS" sz="1600" dirty="0"/>
              <a:t>7. Месна заједница Бачко Ново Село</a:t>
            </a:r>
          </a:p>
          <a:p>
            <a:pPr lvl="0"/>
            <a:r>
              <a:rPr lang="sr-Cyrl-RS" sz="1600" dirty="0"/>
              <a:t>8. Месна заједница Плавна</a:t>
            </a:r>
          </a:p>
          <a:p>
            <a:pPr lvl="0"/>
            <a:r>
              <a:rPr lang="sr-Cyrl-RS" sz="1600" dirty="0"/>
              <a:t>9. Месна заједница Вајска</a:t>
            </a:r>
          </a:p>
          <a:p>
            <a:pPr lvl="0"/>
            <a:r>
              <a:rPr lang="sr-Cyrl-RS" sz="1600" dirty="0"/>
              <a:t>10. Месна заједница Бођани</a:t>
            </a:r>
            <a:endParaRPr lang="en-US" sz="1600" dirty="0"/>
          </a:p>
        </p:txBody>
      </p:sp>
      <p:sp>
        <p:nvSpPr>
          <p:cNvPr id="11" name="Rounded Rectangle 10"/>
          <p:cNvSpPr/>
          <p:nvPr/>
        </p:nvSpPr>
        <p:spPr>
          <a:xfrm>
            <a:off x="8474364" y="1265382"/>
            <a:ext cx="3657599" cy="5592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buAutoNum type="arabicPeriod"/>
            </a:pPr>
            <a:r>
              <a:rPr lang="sr-Cyrl-RS" sz="1600" dirty="0"/>
              <a:t>Дом здравља Бач</a:t>
            </a:r>
          </a:p>
          <a:p>
            <a:pPr marL="342900" indent="-342900">
              <a:buAutoNum type="arabicPeriod"/>
            </a:pPr>
            <a:r>
              <a:rPr lang="sr-Cyrl-RS" sz="1600" dirty="0"/>
              <a:t>Центар за социјални рад</a:t>
            </a:r>
          </a:p>
          <a:p>
            <a:pPr marL="342900" indent="-342900">
              <a:buAutoNum type="arabicPeriod"/>
            </a:pPr>
            <a:r>
              <a:rPr lang="sr-Cyrl-RS" sz="1600" dirty="0"/>
              <a:t> Основна школа „Вук Караџић“</a:t>
            </a:r>
          </a:p>
          <a:p>
            <a:pPr marL="342900" indent="-342900">
              <a:buAutoNum type="arabicPeriod"/>
            </a:pPr>
            <a:r>
              <a:rPr lang="sr-Cyrl-RS" sz="1600" dirty="0"/>
              <a:t>Основна школа „Јан Колар“</a:t>
            </a:r>
          </a:p>
          <a:p>
            <a:pPr marL="342900" indent="-342900">
              <a:buAutoNum type="arabicPeriod"/>
            </a:pPr>
            <a:r>
              <a:rPr lang="sr-Cyrl-RS" sz="1600" dirty="0"/>
              <a:t>Основна школа „Алекса Шантић“</a:t>
            </a:r>
          </a:p>
          <a:p>
            <a:pPr marL="342900" indent="-342900">
              <a:buAutoNum type="arabicPeriod"/>
            </a:pPr>
            <a:r>
              <a:rPr lang="sr-Cyrl-RS" sz="1600" dirty="0"/>
              <a:t>Основна школа „Моше Пијаде“</a:t>
            </a:r>
          </a:p>
          <a:p>
            <a:pPr marL="342900" indent="-342900">
              <a:buAutoNum type="arabicPeriod"/>
            </a:pPr>
            <a:r>
              <a:rPr lang="sr-Cyrl-RS" sz="1600" dirty="0"/>
              <a:t>Основна школа „Свети Сава“</a:t>
            </a:r>
          </a:p>
          <a:p>
            <a:pPr marL="342900" indent="-342900">
              <a:buAutoNum type="arabicPeriod"/>
            </a:pPr>
            <a:r>
              <a:rPr lang="sr-Cyrl-RS" sz="1600" dirty="0"/>
              <a:t>Средња пољопривредна школа</a:t>
            </a:r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12" name="Oval 11"/>
          <p:cNvSpPr/>
          <p:nvPr/>
        </p:nvSpPr>
        <p:spPr>
          <a:xfrm>
            <a:off x="309418" y="858982"/>
            <a:ext cx="3500581" cy="12376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Директни корисници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470400" y="831273"/>
            <a:ext cx="3500581" cy="12376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Индиректни корисници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552872" y="858982"/>
            <a:ext cx="3500581" cy="12376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Остали корисници</a:t>
            </a:r>
          </a:p>
        </p:txBody>
      </p:sp>
    </p:spTree>
    <p:extLst>
      <p:ext uri="{BB962C8B-B14F-4D97-AF65-F5344CB8AC3E}">
        <p14:creationId xmlns:p14="http://schemas.microsoft.com/office/powerpoint/2010/main" val="2321674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203" y="5104108"/>
            <a:ext cx="3211946" cy="1753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572" y="775062"/>
            <a:ext cx="11003908" cy="4952670"/>
          </a:xfrm>
        </p:spPr>
        <p:txBody>
          <a:bodyPr>
            <a:normAutofit/>
          </a:bodyPr>
          <a:lstStyle/>
          <a:p>
            <a:pPr algn="just"/>
            <a:r>
              <a:rPr lang="sr-Cyrl-RS" sz="2400" b="1" dirty="0"/>
              <a:t>Буџет општине Бач је правни документ који утврђује план прихода и примања и расхода и издатака, за буџетску односно једну календарску годину. То значи да овај документ представља предвиђање колико ће се новца од грађана, привреде као и других нивоа власти у току године прикупити и на који начин ће се новац трошити.</a:t>
            </a:r>
          </a:p>
          <a:p>
            <a:pPr algn="just"/>
            <a:r>
              <a:rPr lang="sr-Cyrl-RS" sz="2400" b="1" dirty="0"/>
              <a:t>Председник општине и локална самоуправа спроводе политику, а главна полуга те политике је развој буџета Општине. Приликом дефинисања овог, за општину најзначајнијег документа они морају да се воде законским прописима, стратешким приоритетима и другим елементима, што је и приказано на следећој страни: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0" y="95824"/>
            <a:ext cx="12192000" cy="4906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3. Како настаје буџет општине</a:t>
            </a:r>
            <a:endParaRPr lang="en-US" sz="2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592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72720" y="5589318"/>
            <a:ext cx="7583056" cy="1088077"/>
          </a:xfrm>
        </p:spPr>
        <p:txBody>
          <a:bodyPr>
            <a:noAutofit/>
          </a:bodyPr>
          <a:lstStyle/>
          <a:p>
            <a:pPr algn="ctr"/>
            <a:r>
              <a:rPr lang="sr-Cyrl-RS" b="1" dirty="0">
                <a:solidFill>
                  <a:srgbClr val="002060"/>
                </a:solidFill>
              </a:rPr>
              <a:t>Реалност је таква да постоје велике разлике између жеља и могућности, тако да креирање буџета подразумева утврђивање приоритета и прављење различитих компромиса.</a:t>
            </a:r>
            <a:endParaRPr lang="en-US" b="1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13082"/>
            <a:ext cx="12191999" cy="4906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3. Како настаје буџет општине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2472475" y="1956825"/>
            <a:ext cx="2341999" cy="2223664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Ко учествује у изради буџета?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808122" y="934224"/>
            <a:ext cx="2182707" cy="1775693"/>
          </a:xfrm>
          <a:prstGeom prst="flowChartConnector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rgbClr val="002060"/>
                </a:solidFill>
              </a:rPr>
              <a:t>Општинска власт и стручне службе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2487391" y="3878766"/>
            <a:ext cx="2098770" cy="1713948"/>
          </a:xfrm>
          <a:prstGeom prst="flowChartConnector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rgbClr val="002060"/>
                </a:solidFill>
              </a:rPr>
              <a:t>Граћани и њихова удружења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3299840" y="743583"/>
            <a:ext cx="2327442" cy="1618543"/>
          </a:xfrm>
          <a:prstGeom prst="flowChartConnector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rgbClr val="002060"/>
                </a:solidFill>
              </a:rPr>
              <a:t>Индиректни корисници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541724" y="2794084"/>
            <a:ext cx="2098770" cy="1775693"/>
          </a:xfrm>
          <a:prstGeom prst="flowChartConnector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rgbClr val="002060"/>
                </a:solidFill>
              </a:rPr>
              <a:t>Остали корисници</a:t>
            </a:r>
            <a:endParaRPr lang="en-US" b="1" dirty="0">
              <a:solidFill>
                <a:srgbClr val="002060"/>
              </a:solidFill>
            </a:endParaRPr>
          </a:p>
        </p:txBody>
      </p:sp>
      <p:cxnSp>
        <p:nvCxnSpPr>
          <p:cNvPr id="20" name="Elbow Connector 19"/>
          <p:cNvCxnSpPr/>
          <p:nvPr/>
        </p:nvCxnSpPr>
        <p:spPr>
          <a:xfrm rot="10800000" flipV="1">
            <a:off x="4707677" y="3147625"/>
            <a:ext cx="2342429" cy="249381"/>
          </a:xfrm>
          <a:prstGeom prst="bentConnector3">
            <a:avLst/>
          </a:prstGeom>
          <a:ln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Flowchart: Connector 20"/>
          <p:cNvSpPr/>
          <p:nvPr/>
        </p:nvSpPr>
        <p:spPr>
          <a:xfrm>
            <a:off x="7662908" y="963783"/>
            <a:ext cx="1887492" cy="1775693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ОКВИР У КОМ СЕ ПЛАНИРА БУЏЕТ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3" name="Elbow Connector 22"/>
          <p:cNvCxnSpPr/>
          <p:nvPr/>
        </p:nvCxnSpPr>
        <p:spPr>
          <a:xfrm flipV="1">
            <a:off x="7488878" y="2103198"/>
            <a:ext cx="199926" cy="128523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7943273" y="2695666"/>
            <a:ext cx="4248728" cy="37317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600" b="1" dirty="0">
                <a:solidFill>
                  <a:srgbClr val="002060"/>
                </a:solidFill>
              </a:rPr>
              <a:t>Закони и прописи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943273" y="3139195"/>
            <a:ext cx="4248727" cy="37317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600" b="1" dirty="0">
                <a:solidFill>
                  <a:srgbClr val="002060"/>
                </a:solidFill>
              </a:rPr>
              <a:t>Стратешки циљеви развоја општине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943272" y="3597261"/>
            <a:ext cx="4248727" cy="453722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500" b="1" dirty="0">
                <a:solidFill>
                  <a:srgbClr val="002060"/>
                </a:solidFill>
              </a:rPr>
              <a:t>Економска ситуација у земљи и окружењу</a:t>
            </a:r>
            <a:endParaRPr lang="en-US" sz="1500" b="1" dirty="0">
              <a:solidFill>
                <a:srgbClr val="002060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943273" y="4103133"/>
            <a:ext cx="4248727" cy="37317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600" b="1" dirty="0">
                <a:solidFill>
                  <a:srgbClr val="002060"/>
                </a:solidFill>
              </a:rPr>
              <a:t>Остварење прошлогодишњег буџета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943273" y="4570396"/>
            <a:ext cx="4248727" cy="37317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600" b="1" dirty="0">
                <a:solidFill>
                  <a:srgbClr val="002060"/>
                </a:solidFill>
              </a:rPr>
              <a:t>Потребе буџетских корисника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943273" y="5058171"/>
            <a:ext cx="4248727" cy="37317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600" b="1" dirty="0">
                <a:solidFill>
                  <a:srgbClr val="002060"/>
                </a:solidFill>
              </a:rPr>
              <a:t>Започети пројекти из ранијих година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943272" y="5506087"/>
            <a:ext cx="4248727" cy="448043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500" b="1" dirty="0">
                <a:solidFill>
                  <a:srgbClr val="002060"/>
                </a:solidFill>
              </a:rPr>
              <a:t>Процена кретања најважнијих група прихода</a:t>
            </a:r>
            <a:endParaRPr lang="en-US" sz="1500" b="1" dirty="0">
              <a:solidFill>
                <a:srgbClr val="002060"/>
              </a:solidFill>
            </a:endParaRPr>
          </a:p>
        </p:txBody>
      </p:sp>
      <p:cxnSp>
        <p:nvCxnSpPr>
          <p:cNvPr id="38" name="Elbow Connector 37"/>
          <p:cNvCxnSpPr/>
          <p:nvPr/>
        </p:nvCxnSpPr>
        <p:spPr>
          <a:xfrm>
            <a:off x="9550400" y="1653309"/>
            <a:ext cx="1514764" cy="1042357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Flowchart: Connector 6"/>
          <p:cNvSpPr/>
          <p:nvPr/>
        </p:nvSpPr>
        <p:spPr>
          <a:xfrm>
            <a:off x="5068943" y="2172657"/>
            <a:ext cx="2619861" cy="2375902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600" b="1" dirty="0">
                <a:solidFill>
                  <a:schemeClr val="tx1"/>
                </a:solidFill>
              </a:rPr>
              <a:t>БУЏЕТ ОПШТИНЕ</a:t>
            </a:r>
            <a:endParaRPr lang="en-US" sz="2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83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" y="18473"/>
            <a:ext cx="12192000" cy="47336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4. Како се пуни општинска каса</a:t>
            </a:r>
            <a:endParaRPr lang="en-US" sz="2500" b="1" dirty="0">
              <a:solidFill>
                <a:schemeClr val="tx1"/>
              </a:solidFill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B40006E-0AE9-9B10-741A-03C59DE52B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5211736"/>
              </p:ext>
            </p:extLst>
          </p:nvPr>
        </p:nvGraphicFramePr>
        <p:xfrm>
          <a:off x="142614" y="805343"/>
          <a:ext cx="11786532" cy="5746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774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118" y="-12801"/>
            <a:ext cx="3312882" cy="14160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ounded Rectangle 3"/>
          <p:cNvSpPr/>
          <p:nvPr/>
        </p:nvSpPr>
        <p:spPr>
          <a:xfrm>
            <a:off x="0" y="15388"/>
            <a:ext cx="9100457" cy="47336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4. Како се пуни општинска каса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2238892" y="503140"/>
            <a:ext cx="5709199" cy="900085"/>
          </a:xfrm>
          <a:prstGeom prst="horizontalScroll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1"/>
            </a:solidFill>
          </a:ln>
          <a:effectLst>
            <a:innerShdw blurRad="114300">
              <a:prstClr val="black"/>
            </a:inn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000" b="1" dirty="0">
                <a:solidFill>
                  <a:schemeClr val="tx1"/>
                </a:solidFill>
              </a:rPr>
              <a:t>Приходе и примања чине: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175480" y="1353127"/>
            <a:ext cx="2994435" cy="818705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Порески приходи:</a:t>
            </a:r>
          </a:p>
        </p:txBody>
      </p:sp>
      <p:sp>
        <p:nvSpPr>
          <p:cNvPr id="11" name="Flowchart: Alternate Process 10"/>
          <p:cNvSpPr/>
          <p:nvPr/>
        </p:nvSpPr>
        <p:spPr>
          <a:xfrm>
            <a:off x="175483" y="2335741"/>
            <a:ext cx="2994430" cy="831002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Непорески приходи:</a:t>
            </a:r>
          </a:p>
        </p:txBody>
      </p:sp>
      <p:sp>
        <p:nvSpPr>
          <p:cNvPr id="12" name="Flowchart: Alternate Process 11"/>
          <p:cNvSpPr/>
          <p:nvPr/>
        </p:nvSpPr>
        <p:spPr>
          <a:xfrm>
            <a:off x="179176" y="3305456"/>
            <a:ext cx="2994430" cy="611904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Трансфери од других нивоа власти:</a:t>
            </a:r>
          </a:p>
        </p:txBody>
      </p:sp>
      <p:sp>
        <p:nvSpPr>
          <p:cNvPr id="13" name="Flowchart: Alternate Process 12"/>
          <p:cNvSpPr/>
          <p:nvPr/>
        </p:nvSpPr>
        <p:spPr>
          <a:xfrm>
            <a:off x="175482" y="4040711"/>
            <a:ext cx="2994431" cy="619760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Донације и помоћи:</a:t>
            </a:r>
          </a:p>
        </p:txBody>
      </p:sp>
      <p:sp>
        <p:nvSpPr>
          <p:cNvPr id="14" name="Flowchart: Alternate Process 13"/>
          <p:cNvSpPr/>
          <p:nvPr/>
        </p:nvSpPr>
        <p:spPr>
          <a:xfrm>
            <a:off x="175481" y="4744502"/>
            <a:ext cx="2994432" cy="619760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Остали трансфери:</a:t>
            </a:r>
          </a:p>
        </p:txBody>
      </p:sp>
      <p:sp>
        <p:nvSpPr>
          <p:cNvPr id="15" name="Flowchart: Alternate Process 14"/>
          <p:cNvSpPr/>
          <p:nvPr/>
        </p:nvSpPr>
        <p:spPr>
          <a:xfrm>
            <a:off x="175480" y="5476730"/>
            <a:ext cx="2994433" cy="710707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900" b="1" dirty="0">
                <a:solidFill>
                  <a:schemeClr val="tx1"/>
                </a:solidFill>
              </a:rPr>
              <a:t>Меморандумске ставке: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175480" y="6287780"/>
            <a:ext cx="2994434" cy="619760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b="1" dirty="0">
                <a:solidFill>
                  <a:schemeClr val="tx1"/>
                </a:solidFill>
              </a:rPr>
              <a:t>Примања од продаје нефинансијске имовине:</a:t>
            </a:r>
          </a:p>
        </p:txBody>
      </p:sp>
      <p:sp>
        <p:nvSpPr>
          <p:cNvPr id="17" name="Flowchart: Alternate Process 16"/>
          <p:cNvSpPr/>
          <p:nvPr/>
        </p:nvSpPr>
        <p:spPr>
          <a:xfrm>
            <a:off x="3169914" y="2317702"/>
            <a:ext cx="9022086" cy="84904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500" b="1" dirty="0">
                <a:solidFill>
                  <a:schemeClr val="accent1"/>
                </a:solidFill>
              </a:rPr>
              <a:t>врста јавних прихода која се наплаћује  за коришћење јавних добара (накнаде), пружање јавних услуга (таксе) или због кршења уговорних или законских одредби (казне и пенали)</a:t>
            </a:r>
          </a:p>
        </p:txBody>
      </p:sp>
      <p:sp>
        <p:nvSpPr>
          <p:cNvPr id="18" name="Flowchart: Alternate Process 17"/>
          <p:cNvSpPr/>
          <p:nvPr/>
        </p:nvSpPr>
        <p:spPr>
          <a:xfrm>
            <a:off x="3169919" y="1353127"/>
            <a:ext cx="9022081" cy="84904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500" b="1" dirty="0">
                <a:solidFill>
                  <a:schemeClr val="accent1"/>
                </a:solidFill>
              </a:rPr>
              <a:t>врста јавних прихода који се прикупљају обавезним плаћањима пореских обвезника, без обавезе извршења специјалне услуге заузврат. Ту спадају порез на доходак, добит и капиталне добитке, порез на имовину, порез на добра и услуге, и други порези (комуналне таксе)</a:t>
            </a:r>
          </a:p>
        </p:txBody>
      </p:sp>
      <p:sp>
        <p:nvSpPr>
          <p:cNvPr id="19" name="Flowchart: Alternate Process 18"/>
          <p:cNvSpPr/>
          <p:nvPr/>
        </p:nvSpPr>
        <p:spPr>
          <a:xfrm>
            <a:off x="3169914" y="3307954"/>
            <a:ext cx="9022086" cy="59094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500" b="1" dirty="0">
                <a:solidFill>
                  <a:schemeClr val="accent1"/>
                </a:solidFill>
              </a:rPr>
              <a:t>подразумевају пренос новца од Републичких или Покрајинских органа у корист нивоа општине</a:t>
            </a:r>
          </a:p>
        </p:txBody>
      </p:sp>
      <p:sp>
        <p:nvSpPr>
          <p:cNvPr id="20" name="Flowchart: Alternate Process 19"/>
          <p:cNvSpPr/>
          <p:nvPr/>
        </p:nvSpPr>
        <p:spPr>
          <a:xfrm>
            <a:off x="3169914" y="4047543"/>
            <a:ext cx="9022086" cy="59973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Cyrl-RS" sz="1500" b="1" dirty="0">
                <a:solidFill>
                  <a:schemeClr val="accent1"/>
                </a:solidFill>
              </a:rPr>
              <a:t>су наменска средства и добијају се од домаћих или страних донатора.</a:t>
            </a:r>
            <a:endParaRPr lang="en-US" sz="1500" b="1" dirty="0">
              <a:solidFill>
                <a:schemeClr val="accent1"/>
              </a:solidFill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3169914" y="4763272"/>
            <a:ext cx="9022086" cy="59973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Cyrl-RS" sz="1500" b="1" dirty="0">
                <a:solidFill>
                  <a:schemeClr val="accent1"/>
                </a:solidFill>
              </a:rPr>
              <a:t>трансфери од физичких и правних лица у корист општине. Овој категорији припадају сви неодређени и мешовити приходи, које прикупља Општина</a:t>
            </a:r>
            <a:endParaRPr lang="en-US" sz="1500" b="1" dirty="0">
              <a:solidFill>
                <a:schemeClr val="accent1"/>
              </a:solidFill>
            </a:endParaRPr>
          </a:p>
        </p:txBody>
      </p:sp>
      <p:sp>
        <p:nvSpPr>
          <p:cNvPr id="22" name="Flowchart: Alternate Process 21"/>
          <p:cNvSpPr/>
          <p:nvPr/>
        </p:nvSpPr>
        <p:spPr>
          <a:xfrm>
            <a:off x="3169914" y="5479001"/>
            <a:ext cx="9022086" cy="706474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Cyrl-RS" sz="1500" b="1" dirty="0">
                <a:solidFill>
                  <a:schemeClr val="accent1"/>
                </a:solidFill>
              </a:rPr>
              <a:t>ставке за рефундацију расхода претходне године – општина предфинансира пројекте програма ЕУ, након подношења извештаја и прихватања извештаја од стране Делегације, врши се рефундација средстава које смо предфинансирали</a:t>
            </a:r>
            <a:endParaRPr lang="en-US" sz="1500" b="1" dirty="0">
              <a:solidFill>
                <a:schemeClr val="accent1"/>
              </a:solidFill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3169914" y="6284733"/>
            <a:ext cx="9022086" cy="59973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Cyrl-RS" sz="1500" b="1" dirty="0">
                <a:solidFill>
                  <a:schemeClr val="accent1"/>
                </a:solidFill>
              </a:rPr>
              <a:t>остварују се продајом покретности и непокретности које су у власништву општине</a:t>
            </a:r>
            <a:endParaRPr lang="en-US" sz="15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792390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5216</TotalTime>
  <Words>1979</Words>
  <Application>Microsoft Office PowerPoint</Application>
  <PresentationFormat>Widescreen</PresentationFormat>
  <Paragraphs>240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Calibri</vt:lpstr>
      <vt:lpstr>Century</vt:lpstr>
      <vt:lpstr>Century Gothic</vt:lpstr>
      <vt:lpstr>Constantia</vt:lpstr>
      <vt:lpstr>Franklin Gothic Medium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Jozef Horvat</dc:creator>
  <cp:lastModifiedBy>Marina Horvat</cp:lastModifiedBy>
  <cp:revision>119</cp:revision>
  <dcterms:created xsi:type="dcterms:W3CDTF">2019-02-17T18:14:35Z</dcterms:created>
  <dcterms:modified xsi:type="dcterms:W3CDTF">2023-07-20T08:38:34Z</dcterms:modified>
</cp:coreProperties>
</file>