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G%20Marina%20Horvat\Desktop\OU%20Ba&#269;\&#1043;&#1088;&#1072;&#1106;&#1072;&#1085;&#1089;&#1082;&#1080;%20&#1074;&#1086;&#1076;&#1080;&#1095;%20-%20&#1087;&#1086;&#1084;&#1086;&#1115;&#1085;&#1077;%20&#1090;&#1072;&#1073;&#1077;&#1083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G%20Marina%20Horvat\Desktop\OU%20Ba&#269;\&#1043;&#1088;&#1072;&#1106;&#1072;&#1085;&#1089;&#1082;&#1080;%20&#1074;&#1086;&#1076;&#1080;&#1095;%20-%20&#1087;&#1086;&#1084;&#1086;&#1115;&#1085;&#1077;%20&#1090;&#1072;&#1073;&#1077;&#1083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793522210754774"/>
          <c:y val="8.9150198269601744E-2"/>
          <c:w val="0.77206480827587964"/>
          <c:h val="0.6401488664901497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FD-4560-9953-58C2EAE394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FD-4560-9953-58C2EAE394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2FD-4560-9953-58C2EAE394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2FD-4560-9953-58C2EAE394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2FD-4560-9953-58C2EAE394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2FD-4560-9953-58C2EAE394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2FD-4560-9953-58C2EAE394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Sheet1!$C$3:$C$9</c:f>
              <c:strCache>
                <c:ptCount val="6"/>
                <c:pt idx="0">
                  <c:v>Порески приходи 46.83%</c:v>
                </c:pt>
                <c:pt idx="1">
                  <c:v>Непорески приходи 24.71%</c:v>
                </c:pt>
                <c:pt idx="2">
                  <c:v>Трансфери од других нивоа власти 18.01%</c:v>
                </c:pt>
                <c:pt idx="3">
                  <c:v>Донације и помоћи 5.73%</c:v>
                </c:pt>
                <c:pt idx="4">
                  <c:v>Меморандумске ставке за рефундацију расхода за претходну годину 0.09%</c:v>
                </c:pt>
                <c:pt idx="5">
                  <c:v>Пренеета средства из претходне године 4.63%</c:v>
                </c:pt>
              </c:strCache>
            </c:strRef>
          </c:cat>
          <c:val>
            <c:numRef>
              <c:f>Sheet1!$D$3:$D$9</c:f>
              <c:numCache>
                <c:formatCode>#,##0.00</c:formatCode>
                <c:ptCount val="7"/>
                <c:pt idx="0">
                  <c:v>321395000</c:v>
                </c:pt>
                <c:pt idx="1">
                  <c:v>169552700</c:v>
                </c:pt>
                <c:pt idx="2">
                  <c:v>123577000</c:v>
                </c:pt>
                <c:pt idx="3">
                  <c:v>39355902</c:v>
                </c:pt>
                <c:pt idx="4">
                  <c:v>600000</c:v>
                </c:pt>
                <c:pt idx="5">
                  <c:v>31795000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2FD-4560-9953-58C2EAE3940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F2FD-4560-9953-58C2EAE394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F2FD-4560-9953-58C2EAE394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F2FD-4560-9953-58C2EAE394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F2FD-4560-9953-58C2EAE394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F2FD-4560-9953-58C2EAE394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F2FD-4560-9953-58C2EAE394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F2FD-4560-9953-58C2EAE39402}"/>
              </c:ext>
            </c:extLst>
          </c:dPt>
          <c:val>
            <c:numRef>
              <c:f>Sheet1!$D$3:$D$9</c:f>
              <c:numCache>
                <c:formatCode>#,##0.00</c:formatCode>
                <c:ptCount val="7"/>
                <c:pt idx="0">
                  <c:v>321395000</c:v>
                </c:pt>
                <c:pt idx="1">
                  <c:v>169552700</c:v>
                </c:pt>
                <c:pt idx="2">
                  <c:v>123577000</c:v>
                </c:pt>
                <c:pt idx="3">
                  <c:v>39355902</c:v>
                </c:pt>
                <c:pt idx="4">
                  <c:v>600000</c:v>
                </c:pt>
                <c:pt idx="5">
                  <c:v>31795000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2FD-4560-9953-58C2EAE39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0"/>
          <c:y val="0.38745299051450277"/>
          <c:w val="0.57789981774112675"/>
          <c:h val="0.58930533685036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79884514435698"/>
          <c:y val="4.1911148365465216E-2"/>
          <c:w val="0.66153448818897642"/>
          <c:h val="0.9385303157306510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4"/>
              <c:layout>
                <c:manualLayout>
                  <c:x val="7.06666666666666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5A-4C59-91B7-AAABF50AE468}"/>
                </c:ext>
              </c:extLst>
            </c:dLbl>
            <c:dLbl>
              <c:idx val="5"/>
              <c:layout>
                <c:manualLayout>
                  <c:x val="7.0666666666666711E-2"/>
                  <c:y val="2.7940765576976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5A-4C59-91B7-AAABF50AE468}"/>
                </c:ext>
              </c:extLst>
            </c:dLbl>
            <c:dLbl>
              <c:idx val="7"/>
              <c:layout>
                <c:manualLayout>
                  <c:x val="6.3999999999999946E-2"/>
                  <c:y val="-2.7940765576977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5A-4C59-91B7-AAABF50AE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Sheet2!$C$3:$C$11</c:f>
              <c:strCache>
                <c:ptCount val="9"/>
                <c:pt idx="0">
                  <c:v>Расходи за запослене 18.37 %</c:v>
                </c:pt>
                <c:pt idx="1">
                  <c:v>Коришћење услуга и роба 36.96%</c:v>
                </c:pt>
                <c:pt idx="2">
                  <c:v>Донације, дотације и трансфери 10.49%</c:v>
                </c:pt>
                <c:pt idx="3">
                  <c:v>Остали расходи 5.35%</c:v>
                </c:pt>
                <c:pt idx="4">
                  <c:v>Отплата камате и главнице 0.85%</c:v>
                </c:pt>
                <c:pt idx="5">
                  <c:v>Субвенције 4.10%</c:v>
                </c:pt>
                <c:pt idx="6">
                  <c:v>Социјална заштита 5.72%</c:v>
                </c:pt>
                <c:pt idx="7">
                  <c:v>Буџетска резерва 1.38%</c:v>
                </c:pt>
                <c:pt idx="8">
                  <c:v>Капитални расходи 16.77%</c:v>
                </c:pt>
              </c:strCache>
            </c:strRef>
          </c:cat>
          <c:val>
            <c:numRef>
              <c:f>Sheet2!$D$3:$D$11</c:f>
              <c:numCache>
                <c:formatCode>#,##0.00</c:formatCode>
                <c:ptCount val="9"/>
                <c:pt idx="0">
                  <c:v>126067281</c:v>
                </c:pt>
                <c:pt idx="1">
                  <c:v>253660519</c:v>
                </c:pt>
                <c:pt idx="2">
                  <c:v>72009900</c:v>
                </c:pt>
                <c:pt idx="3">
                  <c:v>36718000</c:v>
                </c:pt>
                <c:pt idx="4">
                  <c:v>5860000</c:v>
                </c:pt>
                <c:pt idx="5">
                  <c:v>28140000</c:v>
                </c:pt>
                <c:pt idx="6">
                  <c:v>39275000</c:v>
                </c:pt>
                <c:pt idx="7">
                  <c:v>9500000</c:v>
                </c:pt>
                <c:pt idx="8">
                  <c:v>115104902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5A-4C59-91B7-AAABF50AE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9003152"/>
        <c:axId val="1959001904"/>
      </c:barChart>
      <c:catAx>
        <c:axId val="195900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001904"/>
        <c:crosses val="autoZero"/>
        <c:auto val="1"/>
        <c:lblAlgn val="ctr"/>
        <c:lblOffset val="100"/>
        <c:noMultiLvlLbl val="0"/>
      </c:catAx>
      <c:valAx>
        <c:axId val="1959001904"/>
        <c:scaling>
          <c:orientation val="minMax"/>
        </c:scaling>
        <c:delete val="1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95900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2465-89ED-41D4-833E-FB7DCECC5E8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BC9B74E-C578-4B47-9834-FF9E91B457C7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500" b="1" dirty="0">
              <a:solidFill>
                <a:schemeClr val="accent1"/>
              </a:solidFill>
            </a:rPr>
            <a:t>Укупни приходи и примања буџета општине </a:t>
          </a:r>
          <a:r>
            <a:rPr lang="sr-Cyrl-RS" sz="2500" b="1">
              <a:solidFill>
                <a:schemeClr val="accent1"/>
              </a:solidFill>
            </a:rPr>
            <a:t>за </a:t>
          </a:r>
          <a:r>
            <a:rPr lang="sr-Cyrl-RS" sz="2500" b="1" smtClean="0">
              <a:solidFill>
                <a:schemeClr val="accent1"/>
              </a:solidFill>
            </a:rPr>
            <a:t>2020. </a:t>
          </a:r>
          <a:r>
            <a:rPr lang="sr-Cyrl-RS" sz="2500" b="1" dirty="0">
              <a:solidFill>
                <a:schemeClr val="accent1"/>
              </a:solidFill>
            </a:rPr>
            <a:t>годину </a:t>
          </a:r>
          <a:r>
            <a:rPr lang="sr-Cyrl-RS" sz="2500" b="1" dirty="0" smtClean="0">
              <a:solidFill>
                <a:schemeClr val="accent6">
                  <a:lumMod val="50000"/>
                </a:schemeClr>
              </a:solidFill>
            </a:rPr>
            <a:t>686.275.602,00</a:t>
          </a:r>
          <a:endParaRPr lang="en-US" sz="2500" b="1" dirty="0">
            <a:solidFill>
              <a:schemeClr val="accent6">
                <a:lumMod val="50000"/>
              </a:schemeClr>
            </a:solidFill>
          </a:endParaRPr>
        </a:p>
      </dgm:t>
    </dgm:pt>
    <dgm:pt modelId="{FC3146F9-DA0F-4CE1-8F7D-732DA292CEEE}" type="parTrans" cxnId="{DB023D23-F93E-4F67-ACE8-40FD5444AA76}">
      <dgm:prSet/>
      <dgm:spPr/>
      <dgm:t>
        <a:bodyPr/>
        <a:lstStyle/>
        <a:p>
          <a:endParaRPr lang="en-US"/>
        </a:p>
      </dgm:t>
    </dgm:pt>
    <dgm:pt modelId="{011EBBF6-D9F5-42DC-BFA4-E26EB9F1726D}" type="sibTrans" cxnId="{DB023D23-F93E-4F67-ACE8-40FD5444AA76}">
      <dgm:prSet/>
      <dgm:spPr/>
      <dgm:t>
        <a:bodyPr/>
        <a:lstStyle/>
        <a:p>
          <a:endParaRPr lang="en-US"/>
        </a:p>
      </dgm:t>
    </dgm:pt>
    <dgm:pt modelId="{7381AD81-B90B-4406-A837-6CF5F4EC21E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000" b="1" dirty="0"/>
            <a:t>Нераспоређени вишак прихода и примања из ранијих година</a:t>
          </a:r>
        </a:p>
        <a:p>
          <a:r>
            <a:rPr lang="sr-Latn-RS" sz="2000" b="1" dirty="0" smtClean="0">
              <a:solidFill>
                <a:srgbClr val="002060"/>
              </a:solidFill>
            </a:rPr>
            <a:t>31.795.000,00</a:t>
          </a:r>
          <a:endParaRPr lang="en-US" sz="2000" b="1" dirty="0">
            <a:solidFill>
              <a:srgbClr val="002060"/>
            </a:solidFill>
          </a:endParaRPr>
        </a:p>
      </dgm:t>
    </dgm:pt>
    <dgm:pt modelId="{B65C5AB0-1CFA-4BDB-8243-FECF81CDD837}" type="parTrans" cxnId="{EB832FF6-18E8-4528-87C7-BDA30DA9C1CB}">
      <dgm:prSet/>
      <dgm:spPr/>
      <dgm:t>
        <a:bodyPr/>
        <a:lstStyle/>
        <a:p>
          <a:endParaRPr lang="en-US"/>
        </a:p>
      </dgm:t>
    </dgm:pt>
    <dgm:pt modelId="{9094BAE6-9673-462D-AB13-F06EF7339EA1}" type="sibTrans" cxnId="{EB832FF6-18E8-4528-87C7-BDA30DA9C1CB}">
      <dgm:prSet/>
      <dgm:spPr/>
      <dgm:t>
        <a:bodyPr/>
        <a:lstStyle/>
        <a:p>
          <a:endParaRPr lang="en-US"/>
        </a:p>
      </dgm:t>
    </dgm:pt>
    <dgm:pt modelId="{55810A52-20B0-4F4E-8C60-D1DB4D25E12D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200" b="1" dirty="0"/>
            <a:t>Укупни приходи и </a:t>
          </a:r>
          <a:r>
            <a:rPr lang="sr-Cyrl-RS" sz="2200" b="1" dirty="0" smtClean="0"/>
            <a:t>примања </a:t>
          </a:r>
          <a:r>
            <a:rPr lang="sr-Cyrl-RS" sz="2200" b="1" dirty="0" smtClean="0">
              <a:solidFill>
                <a:srgbClr val="002060"/>
              </a:solidFill>
            </a:rPr>
            <a:t>654.480.602,00</a:t>
          </a:r>
          <a:endParaRPr lang="en-US" sz="2200" b="1" dirty="0"/>
        </a:p>
      </dgm:t>
    </dgm:pt>
    <dgm:pt modelId="{B40B00AA-94BB-4785-9D43-B6D6EDF15637}" type="parTrans" cxnId="{01816F78-915A-47EC-B437-735E5188C098}">
      <dgm:prSet/>
      <dgm:spPr/>
      <dgm:t>
        <a:bodyPr/>
        <a:lstStyle/>
        <a:p>
          <a:endParaRPr lang="en-US"/>
        </a:p>
      </dgm:t>
    </dgm:pt>
    <dgm:pt modelId="{F88A11D3-9217-42AC-978D-24FFDBFD7D0B}" type="sibTrans" cxnId="{01816F78-915A-47EC-B437-735E5188C098}">
      <dgm:prSet/>
      <dgm:spPr/>
      <dgm:t>
        <a:bodyPr/>
        <a:lstStyle/>
        <a:p>
          <a:endParaRPr lang="en-US"/>
        </a:p>
      </dgm:t>
    </dgm:pt>
    <dgm:pt modelId="{7CA95EC8-48DF-480A-B7E6-952A93AA90D1}" type="pres">
      <dgm:prSet presAssocID="{03C12465-89ED-41D4-833E-FB7DCECC5E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F27671-811B-4271-BDCA-BE7C2F334318}" type="pres">
      <dgm:prSet presAssocID="{0BC9B74E-C578-4B47-9834-FF9E91B457C7}" presName="gear1" presStyleLbl="node1" presStyleIdx="0" presStyleCnt="3" custScaleX="157701" custScaleY="133090" custLinFactNeighborX="71103" custLinFactNeighborY="-182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ACAEE-7BFE-4852-B19C-443D9D00333A}" type="pres">
      <dgm:prSet presAssocID="{0BC9B74E-C578-4B47-9834-FF9E91B457C7}" presName="gear1srcNode" presStyleLbl="node1" presStyleIdx="0" presStyleCnt="3"/>
      <dgm:spPr/>
      <dgm:t>
        <a:bodyPr/>
        <a:lstStyle/>
        <a:p>
          <a:endParaRPr lang="en-US"/>
        </a:p>
      </dgm:t>
    </dgm:pt>
    <dgm:pt modelId="{EB317D2D-6796-45E2-88FE-3CF1AA70270D}" type="pres">
      <dgm:prSet presAssocID="{0BC9B74E-C578-4B47-9834-FF9E91B457C7}" presName="gear1dstNode" presStyleLbl="node1" presStyleIdx="0" presStyleCnt="3"/>
      <dgm:spPr/>
      <dgm:t>
        <a:bodyPr/>
        <a:lstStyle/>
        <a:p>
          <a:endParaRPr lang="en-US"/>
        </a:p>
      </dgm:t>
    </dgm:pt>
    <dgm:pt modelId="{316A42DA-D02C-45B8-B7C3-D328F03C6696}" type="pres">
      <dgm:prSet presAssocID="{7381AD81-B90B-4406-A837-6CF5F4EC21EF}" presName="gear2" presStyleLbl="node1" presStyleIdx="1" presStyleCnt="3" custScaleX="177978" custScaleY="164196" custLinFactNeighborX="-99630" custLinFactNeighborY="236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80D72-4195-4770-A28E-68F814206DAD}" type="pres">
      <dgm:prSet presAssocID="{7381AD81-B90B-4406-A837-6CF5F4EC21EF}" presName="gear2srcNode" presStyleLbl="node1" presStyleIdx="1" presStyleCnt="3"/>
      <dgm:spPr/>
      <dgm:t>
        <a:bodyPr/>
        <a:lstStyle/>
        <a:p>
          <a:endParaRPr lang="en-US"/>
        </a:p>
      </dgm:t>
    </dgm:pt>
    <dgm:pt modelId="{4977D06E-DACA-4D66-A266-3B5953828563}" type="pres">
      <dgm:prSet presAssocID="{7381AD81-B90B-4406-A837-6CF5F4EC21EF}" presName="gear2dstNode" presStyleLbl="node1" presStyleIdx="1" presStyleCnt="3"/>
      <dgm:spPr/>
      <dgm:t>
        <a:bodyPr/>
        <a:lstStyle/>
        <a:p>
          <a:endParaRPr lang="en-US"/>
        </a:p>
      </dgm:t>
    </dgm:pt>
    <dgm:pt modelId="{C0BDEAAD-A582-4F15-B179-F7A906E7B75B}" type="pres">
      <dgm:prSet presAssocID="{55810A52-20B0-4F4E-8C60-D1DB4D25E12D}" presName="gear3" presStyleLbl="node1" presStyleIdx="2" presStyleCnt="3" custScaleX="174600" custScaleY="161136" custLinFactNeighborX="-11492" custLinFactNeighborY="-6100"/>
      <dgm:spPr/>
      <dgm:t>
        <a:bodyPr/>
        <a:lstStyle/>
        <a:p>
          <a:endParaRPr lang="en-US"/>
        </a:p>
      </dgm:t>
    </dgm:pt>
    <dgm:pt modelId="{600ECBD5-BA0C-4D75-A33E-4D3CC766E61A}" type="pres">
      <dgm:prSet presAssocID="{55810A52-20B0-4F4E-8C60-D1DB4D25E1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D5271-0854-4D58-ABF2-35D96EDE834C}" type="pres">
      <dgm:prSet presAssocID="{55810A52-20B0-4F4E-8C60-D1DB4D25E12D}" presName="gear3srcNode" presStyleLbl="node1" presStyleIdx="2" presStyleCnt="3"/>
      <dgm:spPr/>
      <dgm:t>
        <a:bodyPr/>
        <a:lstStyle/>
        <a:p>
          <a:endParaRPr lang="en-US"/>
        </a:p>
      </dgm:t>
    </dgm:pt>
    <dgm:pt modelId="{07593AB9-1FFF-42C4-A792-AD87CCC1E340}" type="pres">
      <dgm:prSet presAssocID="{55810A52-20B0-4F4E-8C60-D1DB4D25E12D}" presName="gear3dstNode" presStyleLbl="node1" presStyleIdx="2" presStyleCnt="3"/>
      <dgm:spPr/>
      <dgm:t>
        <a:bodyPr/>
        <a:lstStyle/>
        <a:p>
          <a:endParaRPr lang="en-US"/>
        </a:p>
      </dgm:t>
    </dgm:pt>
    <dgm:pt modelId="{0F578C82-4FDD-4486-8BED-61A787313732}" type="pres">
      <dgm:prSet presAssocID="{011EBBF6-D9F5-42DC-BFA4-E26EB9F1726D}" presName="connector1" presStyleLbl="sibTrans2D1" presStyleIdx="0" presStyleCnt="3" custScaleX="18313" custScaleY="40516" custLinFactNeighborX="-47777" custLinFactNeighborY="7141"/>
      <dgm:spPr/>
      <dgm:t>
        <a:bodyPr/>
        <a:lstStyle/>
        <a:p>
          <a:endParaRPr lang="en-US"/>
        </a:p>
      </dgm:t>
    </dgm:pt>
    <dgm:pt modelId="{1D477CF8-F295-42E2-B10B-9CF5BF4FEFE7}" type="pres">
      <dgm:prSet presAssocID="{9094BAE6-9673-462D-AB13-F06EF7339EA1}" presName="connector2" presStyleLbl="sibTrans2D1" presStyleIdx="1" presStyleCnt="3" custScaleX="22405" custScaleY="23681" custLinFactX="34685" custLinFactNeighborX="100000" custLinFactNeighborY="-68509"/>
      <dgm:spPr/>
      <dgm:t>
        <a:bodyPr/>
        <a:lstStyle/>
        <a:p>
          <a:endParaRPr lang="en-US"/>
        </a:p>
      </dgm:t>
    </dgm:pt>
    <dgm:pt modelId="{13E9267C-C8C2-42C3-8DCB-C7279D44AB8B}" type="pres">
      <dgm:prSet presAssocID="{F88A11D3-9217-42AC-978D-24FFDBFD7D0B}" presName="connector3" presStyleLbl="sibTrans2D1" presStyleIdx="2" presStyleCnt="3" custScaleX="37750" custScaleY="18778" custLinFactX="-6747" custLinFactNeighborX="-100000" custLinFactNeighborY="-22592"/>
      <dgm:spPr/>
      <dgm:t>
        <a:bodyPr/>
        <a:lstStyle/>
        <a:p>
          <a:endParaRPr lang="en-US"/>
        </a:p>
      </dgm:t>
    </dgm:pt>
  </dgm:ptLst>
  <dgm:cxnLst>
    <dgm:cxn modelId="{EB832FF6-18E8-4528-87C7-BDA30DA9C1CB}" srcId="{03C12465-89ED-41D4-833E-FB7DCECC5E89}" destId="{7381AD81-B90B-4406-A837-6CF5F4EC21EF}" srcOrd="1" destOrd="0" parTransId="{B65C5AB0-1CFA-4BDB-8243-FECF81CDD837}" sibTransId="{9094BAE6-9673-462D-AB13-F06EF7339EA1}"/>
    <dgm:cxn modelId="{ADB48AD7-5206-46AA-BC5A-2D6E32617D76}" type="presOf" srcId="{F88A11D3-9217-42AC-978D-24FFDBFD7D0B}" destId="{13E9267C-C8C2-42C3-8DCB-C7279D44AB8B}" srcOrd="0" destOrd="0" presId="urn:microsoft.com/office/officeart/2005/8/layout/gear1"/>
    <dgm:cxn modelId="{194F7A05-9EDF-45CB-A550-3A3BFDABEC66}" type="presOf" srcId="{7381AD81-B90B-4406-A837-6CF5F4EC21EF}" destId="{A7980D72-4195-4770-A28E-68F814206DAD}" srcOrd="1" destOrd="0" presId="urn:microsoft.com/office/officeart/2005/8/layout/gear1"/>
    <dgm:cxn modelId="{56F89E3E-329B-47AC-85DD-EE3750194E83}" type="presOf" srcId="{9094BAE6-9673-462D-AB13-F06EF7339EA1}" destId="{1D477CF8-F295-42E2-B10B-9CF5BF4FEFE7}" srcOrd="0" destOrd="0" presId="urn:microsoft.com/office/officeart/2005/8/layout/gear1"/>
    <dgm:cxn modelId="{76FEA2DA-14DF-4CF3-9685-5AD1A9676D90}" type="presOf" srcId="{011EBBF6-D9F5-42DC-BFA4-E26EB9F1726D}" destId="{0F578C82-4FDD-4486-8BED-61A787313732}" srcOrd="0" destOrd="0" presId="urn:microsoft.com/office/officeart/2005/8/layout/gear1"/>
    <dgm:cxn modelId="{530B84FA-1294-492C-B957-D643BA89939A}" type="presOf" srcId="{0BC9B74E-C578-4B47-9834-FF9E91B457C7}" destId="{EB317D2D-6796-45E2-88FE-3CF1AA70270D}" srcOrd="2" destOrd="0" presId="urn:microsoft.com/office/officeart/2005/8/layout/gear1"/>
    <dgm:cxn modelId="{17622F77-B308-4A95-91E1-B97CAB4C033A}" type="presOf" srcId="{55810A52-20B0-4F4E-8C60-D1DB4D25E12D}" destId="{07593AB9-1FFF-42C4-A792-AD87CCC1E340}" srcOrd="3" destOrd="0" presId="urn:microsoft.com/office/officeart/2005/8/layout/gear1"/>
    <dgm:cxn modelId="{DB023D23-F93E-4F67-ACE8-40FD5444AA76}" srcId="{03C12465-89ED-41D4-833E-FB7DCECC5E89}" destId="{0BC9B74E-C578-4B47-9834-FF9E91B457C7}" srcOrd="0" destOrd="0" parTransId="{FC3146F9-DA0F-4CE1-8F7D-732DA292CEEE}" sibTransId="{011EBBF6-D9F5-42DC-BFA4-E26EB9F1726D}"/>
    <dgm:cxn modelId="{01816F78-915A-47EC-B437-735E5188C098}" srcId="{03C12465-89ED-41D4-833E-FB7DCECC5E89}" destId="{55810A52-20B0-4F4E-8C60-D1DB4D25E12D}" srcOrd="2" destOrd="0" parTransId="{B40B00AA-94BB-4785-9D43-B6D6EDF15637}" sibTransId="{F88A11D3-9217-42AC-978D-24FFDBFD7D0B}"/>
    <dgm:cxn modelId="{0FD82A85-8D01-48E3-97DF-91F564E3909E}" type="presOf" srcId="{0BC9B74E-C578-4B47-9834-FF9E91B457C7}" destId="{7FF27671-811B-4271-BDCA-BE7C2F334318}" srcOrd="0" destOrd="0" presId="urn:microsoft.com/office/officeart/2005/8/layout/gear1"/>
    <dgm:cxn modelId="{67A80AC0-C248-4DA8-84A1-2B0F0B6BCB1B}" type="presOf" srcId="{55810A52-20B0-4F4E-8C60-D1DB4D25E12D}" destId="{C0BDEAAD-A582-4F15-B179-F7A906E7B75B}" srcOrd="0" destOrd="0" presId="urn:microsoft.com/office/officeart/2005/8/layout/gear1"/>
    <dgm:cxn modelId="{24E42A7F-6579-4E91-8A76-47910380A9D9}" type="presOf" srcId="{0BC9B74E-C578-4B47-9834-FF9E91B457C7}" destId="{567ACAEE-7BFE-4852-B19C-443D9D00333A}" srcOrd="1" destOrd="0" presId="urn:microsoft.com/office/officeart/2005/8/layout/gear1"/>
    <dgm:cxn modelId="{0B005F62-1C62-4690-8C7A-D6626A674A0C}" type="presOf" srcId="{03C12465-89ED-41D4-833E-FB7DCECC5E89}" destId="{7CA95EC8-48DF-480A-B7E6-952A93AA90D1}" srcOrd="0" destOrd="0" presId="urn:microsoft.com/office/officeart/2005/8/layout/gear1"/>
    <dgm:cxn modelId="{8BADD293-BB57-4DAD-B1B6-2EA92D711DDC}" type="presOf" srcId="{7381AD81-B90B-4406-A837-6CF5F4EC21EF}" destId="{316A42DA-D02C-45B8-B7C3-D328F03C6696}" srcOrd="0" destOrd="0" presId="urn:microsoft.com/office/officeart/2005/8/layout/gear1"/>
    <dgm:cxn modelId="{25ED8FBD-DC6A-472C-AB64-40C3248B8130}" type="presOf" srcId="{7381AD81-B90B-4406-A837-6CF5F4EC21EF}" destId="{4977D06E-DACA-4D66-A266-3B5953828563}" srcOrd="2" destOrd="0" presId="urn:microsoft.com/office/officeart/2005/8/layout/gear1"/>
    <dgm:cxn modelId="{075052C7-F6E5-4CA2-BA34-2BF9A25C5094}" type="presOf" srcId="{55810A52-20B0-4F4E-8C60-D1DB4D25E12D}" destId="{86FD5271-0854-4D58-ABF2-35D96EDE834C}" srcOrd="2" destOrd="0" presId="urn:microsoft.com/office/officeart/2005/8/layout/gear1"/>
    <dgm:cxn modelId="{47193E20-8ACD-4146-89AF-63FED1F0AF21}" type="presOf" srcId="{55810A52-20B0-4F4E-8C60-D1DB4D25E12D}" destId="{600ECBD5-BA0C-4D75-A33E-4D3CC766E61A}" srcOrd="1" destOrd="0" presId="urn:microsoft.com/office/officeart/2005/8/layout/gear1"/>
    <dgm:cxn modelId="{7AB67136-C061-4FF3-A558-C2CAA2CAB735}" type="presParOf" srcId="{7CA95EC8-48DF-480A-B7E6-952A93AA90D1}" destId="{7FF27671-811B-4271-BDCA-BE7C2F334318}" srcOrd="0" destOrd="0" presId="urn:microsoft.com/office/officeart/2005/8/layout/gear1"/>
    <dgm:cxn modelId="{3A735D15-30C5-445F-B304-4A5DC4BC6189}" type="presParOf" srcId="{7CA95EC8-48DF-480A-B7E6-952A93AA90D1}" destId="{567ACAEE-7BFE-4852-B19C-443D9D00333A}" srcOrd="1" destOrd="0" presId="urn:microsoft.com/office/officeart/2005/8/layout/gear1"/>
    <dgm:cxn modelId="{7771DCAB-2225-45C7-B6AF-09B5EC7CDDEE}" type="presParOf" srcId="{7CA95EC8-48DF-480A-B7E6-952A93AA90D1}" destId="{EB317D2D-6796-45E2-88FE-3CF1AA70270D}" srcOrd="2" destOrd="0" presId="urn:microsoft.com/office/officeart/2005/8/layout/gear1"/>
    <dgm:cxn modelId="{5B31475C-77CA-4F1E-8CF6-61633C1D929D}" type="presParOf" srcId="{7CA95EC8-48DF-480A-B7E6-952A93AA90D1}" destId="{316A42DA-D02C-45B8-B7C3-D328F03C6696}" srcOrd="3" destOrd="0" presId="urn:microsoft.com/office/officeart/2005/8/layout/gear1"/>
    <dgm:cxn modelId="{3EA253DD-D0C5-4362-835F-E1051EDDCCDD}" type="presParOf" srcId="{7CA95EC8-48DF-480A-B7E6-952A93AA90D1}" destId="{A7980D72-4195-4770-A28E-68F814206DAD}" srcOrd="4" destOrd="0" presId="urn:microsoft.com/office/officeart/2005/8/layout/gear1"/>
    <dgm:cxn modelId="{98E6FECA-1983-4B69-BC85-1278A7EB841A}" type="presParOf" srcId="{7CA95EC8-48DF-480A-B7E6-952A93AA90D1}" destId="{4977D06E-DACA-4D66-A266-3B5953828563}" srcOrd="5" destOrd="0" presId="urn:microsoft.com/office/officeart/2005/8/layout/gear1"/>
    <dgm:cxn modelId="{F372CD65-17FA-4169-9985-DEB74CAED911}" type="presParOf" srcId="{7CA95EC8-48DF-480A-B7E6-952A93AA90D1}" destId="{C0BDEAAD-A582-4F15-B179-F7A906E7B75B}" srcOrd="6" destOrd="0" presId="urn:microsoft.com/office/officeart/2005/8/layout/gear1"/>
    <dgm:cxn modelId="{33E4A59B-B514-4460-8140-BF52D1CDB73A}" type="presParOf" srcId="{7CA95EC8-48DF-480A-B7E6-952A93AA90D1}" destId="{600ECBD5-BA0C-4D75-A33E-4D3CC766E61A}" srcOrd="7" destOrd="0" presId="urn:microsoft.com/office/officeart/2005/8/layout/gear1"/>
    <dgm:cxn modelId="{3DD163FF-FA47-4E8A-AD80-143BA500BAC1}" type="presParOf" srcId="{7CA95EC8-48DF-480A-B7E6-952A93AA90D1}" destId="{86FD5271-0854-4D58-ABF2-35D96EDE834C}" srcOrd="8" destOrd="0" presId="urn:microsoft.com/office/officeart/2005/8/layout/gear1"/>
    <dgm:cxn modelId="{C1E8CC2E-9BE8-4AB4-B6F9-7A2E24519DDE}" type="presParOf" srcId="{7CA95EC8-48DF-480A-B7E6-952A93AA90D1}" destId="{07593AB9-1FFF-42C4-A792-AD87CCC1E340}" srcOrd="9" destOrd="0" presId="urn:microsoft.com/office/officeart/2005/8/layout/gear1"/>
    <dgm:cxn modelId="{92474DA7-8EDD-47B1-B553-0C821EE4575A}" type="presParOf" srcId="{7CA95EC8-48DF-480A-B7E6-952A93AA90D1}" destId="{0F578C82-4FDD-4486-8BED-61A787313732}" srcOrd="10" destOrd="0" presId="urn:microsoft.com/office/officeart/2005/8/layout/gear1"/>
    <dgm:cxn modelId="{05305E9A-0077-4D62-A212-14E01EB59354}" type="presParOf" srcId="{7CA95EC8-48DF-480A-B7E6-952A93AA90D1}" destId="{1D477CF8-F295-42E2-B10B-9CF5BF4FEFE7}" srcOrd="11" destOrd="0" presId="urn:microsoft.com/office/officeart/2005/8/layout/gear1"/>
    <dgm:cxn modelId="{916F07D8-86CF-4E7A-809B-4906A5EE7CD6}" type="presParOf" srcId="{7CA95EC8-48DF-480A-B7E6-952A93AA90D1}" destId="{13E9267C-C8C2-42C3-8DCB-C7279D44AB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27671-811B-4271-BDCA-BE7C2F334318}">
      <dsp:nvSpPr>
        <dsp:cNvPr id="0" name=""/>
        <dsp:cNvSpPr/>
      </dsp:nvSpPr>
      <dsp:spPr>
        <a:xfrm>
          <a:off x="6466242" y="1698751"/>
          <a:ext cx="5143865" cy="4341108"/>
        </a:xfrm>
        <a:prstGeom prst="gear9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b="1" kern="1200" dirty="0">
              <a:solidFill>
                <a:schemeClr val="accent1"/>
              </a:solidFill>
            </a:rPr>
            <a:t>Укупни приходи и примања буџета општине </a:t>
          </a:r>
          <a:r>
            <a:rPr lang="sr-Cyrl-RS" sz="2500" b="1" kern="1200">
              <a:solidFill>
                <a:schemeClr val="accent1"/>
              </a:solidFill>
            </a:rPr>
            <a:t>за </a:t>
          </a:r>
          <a:r>
            <a:rPr lang="sr-Cyrl-RS" sz="2500" b="1" kern="1200" smtClean="0">
              <a:solidFill>
                <a:schemeClr val="accent1"/>
              </a:solidFill>
            </a:rPr>
            <a:t>2020. </a:t>
          </a:r>
          <a:r>
            <a:rPr lang="sr-Cyrl-RS" sz="2500" b="1" kern="1200" dirty="0">
              <a:solidFill>
                <a:schemeClr val="accent1"/>
              </a:solidFill>
            </a:rPr>
            <a:t>годину </a:t>
          </a:r>
          <a:r>
            <a:rPr lang="sr-Cyrl-RS" sz="2500" b="1" kern="1200" dirty="0" smtClean="0">
              <a:solidFill>
                <a:schemeClr val="accent6">
                  <a:lumMod val="50000"/>
                </a:schemeClr>
              </a:solidFill>
            </a:rPr>
            <a:t>686.275.602,00</a:t>
          </a:r>
          <a:endParaRPr lang="en-US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0391" y="2715635"/>
        <a:ext cx="3195567" cy="2231419"/>
      </dsp:txXfrm>
    </dsp:sp>
    <dsp:sp modelId="{316A42DA-D02C-45B8-B7C3-D328F03C6696}">
      <dsp:nvSpPr>
        <dsp:cNvPr id="0" name=""/>
        <dsp:cNvSpPr/>
      </dsp:nvSpPr>
      <dsp:spPr>
        <a:xfrm>
          <a:off x="0" y="1863370"/>
          <a:ext cx="4222005" cy="3895068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Нераспоређени вишак прихода и примања из ранијих година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002060"/>
              </a:solidFill>
            </a:rPr>
            <a:t>31.795.000,00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1028119" y="2849892"/>
        <a:ext cx="2165767" cy="1922024"/>
      </dsp:txXfrm>
    </dsp:sp>
    <dsp:sp modelId="{C0BDEAAD-A582-4F15-B179-F7A906E7B75B}">
      <dsp:nvSpPr>
        <dsp:cNvPr id="0" name=""/>
        <dsp:cNvSpPr/>
      </dsp:nvSpPr>
      <dsp:spPr>
        <a:xfrm rot="20700000">
          <a:off x="3294521" y="-226777"/>
          <a:ext cx="4172733" cy="3630704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Укупни приходи и </a:t>
          </a:r>
          <a:r>
            <a:rPr lang="sr-Cyrl-RS" sz="2200" b="1" kern="1200" dirty="0" smtClean="0"/>
            <a:t>примања </a:t>
          </a:r>
          <a:r>
            <a:rPr lang="sr-Cyrl-RS" sz="2200" b="1" kern="1200" dirty="0" smtClean="0">
              <a:solidFill>
                <a:srgbClr val="002060"/>
              </a:solidFill>
            </a:rPr>
            <a:t>654.480.602,00</a:t>
          </a:r>
          <a:endParaRPr lang="en-US" sz="2200" b="1" kern="1200" dirty="0"/>
        </a:p>
      </dsp:txBody>
      <dsp:txXfrm rot="-20700000">
        <a:off x="4241873" y="537392"/>
        <a:ext cx="2278029" cy="2102363"/>
      </dsp:txXfrm>
    </dsp:sp>
    <dsp:sp modelId="{0F578C82-4FDD-4486-8BED-61A787313732}">
      <dsp:nvSpPr>
        <dsp:cNvPr id="0" name=""/>
        <dsp:cNvSpPr/>
      </dsp:nvSpPr>
      <dsp:spPr>
        <a:xfrm>
          <a:off x="4594192" y="3870507"/>
          <a:ext cx="764582" cy="1691576"/>
        </a:xfrm>
        <a:prstGeom prst="circularArrow">
          <a:avLst>
            <a:gd name="adj1" fmla="val 4688"/>
            <a:gd name="adj2" fmla="val 299029"/>
            <a:gd name="adj3" fmla="val 2546377"/>
            <a:gd name="adj4" fmla="val 157976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7CF8-F295-42E2-B10B-9CF5BF4FEFE7}">
      <dsp:nvSpPr>
        <dsp:cNvPr id="0" name=""/>
        <dsp:cNvSpPr/>
      </dsp:nvSpPr>
      <dsp:spPr>
        <a:xfrm>
          <a:off x="8059616" y="610045"/>
          <a:ext cx="679646" cy="71835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267C-C8C2-42C3-8DCB-C7279D44AB8B}">
      <dsp:nvSpPr>
        <dsp:cNvPr id="0" name=""/>
        <dsp:cNvSpPr/>
      </dsp:nvSpPr>
      <dsp:spPr>
        <a:xfrm>
          <a:off x="1534903" y="499223"/>
          <a:ext cx="1234681" cy="61416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0.00276</cdr:y>
    </cdr:from>
    <cdr:to>
      <cdr:x>1</cdr:x>
      <cdr:y>0.08099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9249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</a:t>
          </a:r>
          <a:r>
            <a:rPr lang="sr-Cyrl-RS" sz="2200" b="1" dirty="0" smtClean="0">
              <a:solidFill>
                <a:schemeClr val="tx1"/>
              </a:solidFill>
            </a:rPr>
            <a:t>2020. </a:t>
          </a:r>
          <a:r>
            <a:rPr lang="sr-Cyrl-RS" sz="2200" b="1" dirty="0">
              <a:solidFill>
                <a:schemeClr val="tx1"/>
              </a:solidFill>
            </a:rPr>
            <a:t>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472" y="2610683"/>
            <a:ext cx="5652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</a:t>
            </a:r>
            <a:r>
              <a:rPr lang="sr-Cyrl-RS" sz="5400" b="1" dirty="0" smtClean="0">
                <a:latin typeface="Century" panose="02040604050505020304" pitchFamily="18" charset="0"/>
              </a:rPr>
              <a:t>20</a:t>
            </a:r>
            <a:r>
              <a:rPr lang="sr-Latn-RS" sz="5400" b="1" dirty="0" smtClean="0">
                <a:latin typeface="Century" panose="02040604050505020304" pitchFamily="18" charset="0"/>
              </a:rPr>
              <a:t>20</a:t>
            </a:r>
            <a:r>
              <a:rPr lang="sr-Cyrl-RS" sz="5400" b="1" dirty="0" smtClean="0">
                <a:latin typeface="Century" panose="02040604050505020304" pitchFamily="18" charset="0"/>
              </a:rPr>
              <a:t>. </a:t>
            </a:r>
            <a:r>
              <a:rPr lang="sr-Cyrl-RS" sz="5400" b="1" dirty="0">
                <a:latin typeface="Century" panose="02040604050505020304" pitchFamily="18" charset="0"/>
              </a:rPr>
              <a:t>ГОДИНУ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310756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701537"/>
              </p:ext>
            </p:extLst>
          </p:nvPr>
        </p:nvGraphicFramePr>
        <p:xfrm>
          <a:off x="0" y="694845"/>
          <a:ext cx="12191999" cy="601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2019.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60020" y="712758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 smtClean="0">
                <a:solidFill>
                  <a:schemeClr val="accent1"/>
                </a:solidFill>
              </a:rPr>
              <a:t>Укупни приходи и примања су се смањили у односу на усвојену одлуку о буџету за </a:t>
            </a:r>
            <a:r>
              <a:rPr lang="sr-Cyrl-RS" sz="2200" b="1" dirty="0" smtClean="0">
                <a:solidFill>
                  <a:schemeClr val="accent6">
                    <a:lumMod val="50000"/>
                  </a:schemeClr>
                </a:solidFill>
              </a:rPr>
              <a:t>66.024.398,00</a:t>
            </a:r>
            <a:r>
              <a:rPr lang="sr-Cyrl-RS" sz="2200" b="1" dirty="0" smtClean="0">
                <a:solidFill>
                  <a:schemeClr val="accent1"/>
                </a:solidFill>
              </a:rPr>
              <a:t> 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096000" y="1636609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1" y="536244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 smtClean="0">
                <a:solidFill>
                  <a:schemeClr val="accent1"/>
                </a:solidFill>
              </a:rPr>
              <a:t>Највеће смањење је код пренетих средстава из претходних година.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" y="3475717"/>
            <a:ext cx="118839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000" b="1" dirty="0" smtClean="0"/>
              <a:t>Општина је у свом буџету определила износ за надзор над радовима – реконструкција локалног пута Л7- наставак </a:t>
            </a:r>
            <a:r>
              <a:rPr lang="sr-Latn-RS" sz="2000" b="1" dirty="0" smtClean="0"/>
              <a:t>II</a:t>
            </a:r>
            <a:r>
              <a:rPr lang="sr-Cyrl-RS" sz="2000" b="1" dirty="0" smtClean="0"/>
              <a:t> фаза, док за радове планира да конкурише код Управе за капитална улагања.</a:t>
            </a:r>
          </a:p>
          <a:p>
            <a:endParaRPr lang="sr-Cyrl-R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b="1" dirty="0" smtClean="0"/>
              <a:t>У 2020. години настављамо са реализацијом четири европска пројекта: </a:t>
            </a:r>
          </a:p>
          <a:p>
            <a:pPr marL="342900" indent="-342900">
              <a:buAutoNum type="arabicPeriod"/>
            </a:pPr>
            <a:r>
              <a:rPr lang="sr-Cyrl-RS" sz="2000" b="1" dirty="0" smtClean="0"/>
              <a:t>Подстицање запошљавања младих у Дунавском региону јужне Бачке</a:t>
            </a:r>
          </a:p>
          <a:p>
            <a:pPr marL="342900" indent="-342900">
              <a:buAutoNum type="arabicPeriod"/>
            </a:pPr>
            <a:r>
              <a:rPr lang="sr-Cyrl-RS" sz="2000" b="1" dirty="0" smtClean="0"/>
              <a:t>Подстицање прекограничног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пословног окружења кроз развој центара и мреже пословних компетенција</a:t>
            </a:r>
          </a:p>
          <a:p>
            <a:pPr marL="342900" indent="-342900">
              <a:buAutoNum type="arabicPeriod"/>
            </a:pPr>
            <a:r>
              <a:rPr lang="sr-Cyrl-RS" sz="2000" b="1" dirty="0" smtClean="0"/>
              <a:t>Подршка инклузији Рома кроз запошљавање</a:t>
            </a:r>
          </a:p>
          <a:p>
            <a:pPr marL="342900" indent="-342900">
              <a:buAutoNum type="arabicPeriod"/>
            </a:pPr>
            <a:r>
              <a:rPr lang="sr-Cyrl-RS" sz="2000" b="1" dirty="0" smtClean="0"/>
              <a:t>Запошљавање теже запошљивих категорија у општини Бач</a:t>
            </a:r>
          </a:p>
          <a:p>
            <a:pPr marL="342900" indent="-342900">
              <a:buAutoNum type="arabicPeriod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0305" y="4329649"/>
            <a:ext cx="3736379" cy="21636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5025" y="2422764"/>
            <a:ext cx="3586480" cy="196087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tx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63" y="808498"/>
            <a:ext cx="3490424" cy="16560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tx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24962" y="4549551"/>
            <a:ext cx="2680802" cy="172387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tx1"/>
                </a:solidFill>
              </a:rPr>
              <a:t>Остали расходи </a:t>
            </a:r>
            <a:r>
              <a:rPr lang="sr-Cyrl-RS" sz="1300" dirty="0">
                <a:solidFill>
                  <a:schemeClr val="tx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2227" y="4988869"/>
            <a:ext cx="2500957" cy="175745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tx1"/>
                </a:solidFill>
              </a:rPr>
              <a:t>Отплата камате и главнице </a:t>
            </a:r>
            <a:r>
              <a:rPr lang="sr-Cyrl-RS" sz="1300" dirty="0">
                <a:solidFill>
                  <a:schemeClr val="tx1"/>
                </a:solidFill>
              </a:rPr>
              <a:t>– обухвата трошкове отплате узетог кредита и камате из 2007 године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305" y="4320940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5025" y="2414055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7763" y="799789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24962" y="4540842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2227" y="4980160"/>
            <a:ext cx="2500957" cy="175745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Отплата камате и главнице </a:t>
            </a:r>
            <a:r>
              <a:rPr lang="sr-Cyrl-RS" sz="1300" dirty="0">
                <a:solidFill>
                  <a:schemeClr val="accent1"/>
                </a:solidFill>
              </a:rPr>
              <a:t>– обухвата трошкове отплате узетог кредита и камате из 2007 године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20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310473"/>
              </p:ext>
            </p:extLst>
          </p:nvPr>
        </p:nvGraphicFramePr>
        <p:xfrm>
          <a:off x="78377" y="544946"/>
          <a:ext cx="11974286" cy="611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201</a:t>
            </a:r>
            <a:r>
              <a:rPr lang="sr-Latn-RS" sz="2200" b="1" dirty="0" smtClean="0">
                <a:solidFill>
                  <a:schemeClr val="tx1"/>
                </a:solidFill>
              </a:rPr>
              <a:t>9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780" y="862498"/>
            <a:ext cx="10291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</a:t>
            </a:r>
            <a:r>
              <a:rPr lang="sr-Cyrl-RS" sz="3000" b="1" dirty="0" smtClean="0"/>
              <a:t>2020. </a:t>
            </a:r>
            <a:r>
              <a:rPr lang="sr-Cyrl-RS" sz="3000" b="1" dirty="0"/>
              <a:t>годину су се смањили у односу на буџет општине Бач за </a:t>
            </a:r>
            <a:r>
              <a:rPr lang="sr-Cyrl-RS" sz="3000" b="1" dirty="0" smtClean="0"/>
              <a:t>2019. </a:t>
            </a:r>
            <a:r>
              <a:rPr lang="sr-Cyrl-RS" sz="3000" b="1" dirty="0"/>
              <a:t>годину за </a:t>
            </a:r>
            <a:r>
              <a:rPr lang="sr-Cyrl-RS" sz="3000" b="1" dirty="0" smtClean="0">
                <a:solidFill>
                  <a:schemeClr val="accent1"/>
                </a:solidFill>
              </a:rPr>
              <a:t>66.024.398,00 </a:t>
            </a:r>
            <a:r>
              <a:rPr lang="sr-Cyrl-RS" sz="3000" b="1" dirty="0" smtClean="0"/>
              <a:t>динара</a:t>
            </a:r>
            <a:r>
              <a:rPr lang="sr-Cyrl-RS" sz="3000" b="1" dirty="0"/>
              <a:t>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смањење имамо код реализације </a:t>
            </a:r>
          </a:p>
          <a:p>
            <a:pPr algn="ctr"/>
            <a:r>
              <a:rPr lang="sr-Cyrl-RS" sz="3000" b="1" dirty="0"/>
              <a:t>капиталних пројеката – за чије учешће смо </a:t>
            </a:r>
          </a:p>
          <a:p>
            <a:pPr algn="ctr"/>
            <a:r>
              <a:rPr lang="sr-Cyrl-RS" sz="3000" b="1" dirty="0"/>
              <a:t>добили средства од виших  нивоа</a:t>
            </a:r>
          </a:p>
          <a:p>
            <a:pPr algn="ctr"/>
            <a:r>
              <a:rPr lang="sr-Cyrl-RS" sz="3000" b="1" dirty="0"/>
              <a:t> власти (Републичких</a:t>
            </a:r>
          </a:p>
          <a:p>
            <a:pPr algn="ctr"/>
            <a:r>
              <a:rPr lang="sr-Cyrl-RS" sz="3000" b="1" dirty="0"/>
              <a:t> и покрајинских </a:t>
            </a:r>
          </a:p>
          <a:p>
            <a:pPr algn="ctr"/>
            <a:r>
              <a:rPr lang="sr-Cyrl-RS" sz="3000" b="1" dirty="0"/>
              <a:t>органа).</a:t>
            </a:r>
            <a:endParaRPr lang="en-US" sz="3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32" y="4012911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</a:t>
            </a:r>
            <a:r>
              <a:rPr lang="sr-Cyrl-RS" sz="2200" b="1" dirty="0" smtClean="0">
                <a:solidFill>
                  <a:schemeClr val="tx1"/>
                </a:solidFill>
              </a:rPr>
              <a:t>2020.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</a:t>
            </a:r>
            <a:r>
              <a:rPr lang="sr-Cyrl-RS" sz="1700" b="1" dirty="0" smtClean="0"/>
              <a:t>2020. </a:t>
            </a:r>
            <a:r>
              <a:rPr lang="sr-Cyrl-RS" sz="1700" b="1" dirty="0"/>
              <a:t>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</a:t>
            </a:r>
            <a:r>
              <a:rPr lang="sr-Cyrl-RS" sz="2200" b="1" dirty="0" smtClean="0">
                <a:solidFill>
                  <a:schemeClr val="tx1"/>
                </a:solidFill>
              </a:rPr>
              <a:t>2020.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59384"/>
              </p:ext>
            </p:extLst>
          </p:nvPr>
        </p:nvGraphicFramePr>
        <p:xfrm>
          <a:off x="148046" y="914395"/>
          <a:ext cx="11958229" cy="582604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528063">
                  <a:extLst>
                    <a:ext uri="{9D8B030D-6E8A-4147-A177-3AD203B41FA5}">
                      <a16:colId xmlns:a16="http://schemas.microsoft.com/office/drawing/2014/main" val="403465289"/>
                    </a:ext>
                  </a:extLst>
                </a:gridCol>
                <a:gridCol w="2247520">
                  <a:extLst>
                    <a:ext uri="{9D8B030D-6E8A-4147-A177-3AD203B41FA5}">
                      <a16:colId xmlns:a16="http://schemas.microsoft.com/office/drawing/2014/main" val="545593429"/>
                    </a:ext>
                  </a:extLst>
                </a:gridCol>
                <a:gridCol w="2182646">
                  <a:extLst>
                    <a:ext uri="{9D8B030D-6E8A-4147-A177-3AD203B41FA5}">
                      <a16:colId xmlns:a16="http://schemas.microsoft.com/office/drawing/2014/main" val="460205199"/>
                    </a:ext>
                  </a:extLst>
                </a:gridCol>
              </a:tblGrid>
              <a:tr h="575979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НАЗИВ ПРОГРАМА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ПЛАН ЗА </a:t>
                      </a:r>
                      <a:r>
                        <a:rPr lang="sr-Cyrl-R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2020. </a:t>
                      </a:r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ГОДИНУ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618107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42,300,000.00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6.16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79514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39,462,000.00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5.75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11420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24,910,600.00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4780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7,953,300.00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97095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55,319,400.00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8.06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64345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20,680,602.00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66492"/>
                  </a:ext>
                </a:extLst>
              </a:tr>
              <a:tr h="314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38,475,000.00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5.61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89753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61,032,300.00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8.89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2050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47,090,000.00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6.86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83422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4,190,000.00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362268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42,050,800.00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6.13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91934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11,550,000.00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71550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26,695,026.00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3.89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99734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20,151,834.00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2.94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08771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208,871,440.00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30.44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46723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35,543,300.00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5.18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3741"/>
                  </a:ext>
                </a:extLst>
              </a:tr>
              <a:tr h="315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77017"/>
                  </a:ext>
                </a:extLst>
              </a:tr>
              <a:tr h="29998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УКУПНО: 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686,275,602.00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68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</a:t>
            </a:r>
            <a:r>
              <a:rPr lang="sr-Cyrl-RS" sz="2200" b="1" dirty="0" smtClean="0">
                <a:solidFill>
                  <a:schemeClr val="tx1"/>
                </a:solidFill>
              </a:rPr>
              <a:t>2020.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0808" y="659103"/>
            <a:ext cx="2826163" cy="1828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Изградња хидрантске мреже у ОШ Селенча – </a:t>
            </a:r>
            <a:r>
              <a:rPr lang="sr-Cyrl-R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2.000.000,00</a:t>
            </a:r>
            <a:r>
              <a:rPr lang="sr-Cyrl-RS" b="1" dirty="0" smtClean="0">
                <a:solidFill>
                  <a:schemeClr val="tx1"/>
                </a:solidFill>
              </a:rPr>
              <a:t> 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7327" y="2309094"/>
            <a:ext cx="2627396" cy="2677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Подстицање прекограничног пословног окружења кроз развој центара и мреже пословних компетенција –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21.391.000,00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4306" y="4404737"/>
            <a:ext cx="3270681" cy="218901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Помоћ избеглим лицима – </a:t>
            </a:r>
            <a:r>
              <a:rPr lang="sr-Cyrl-RS" sz="17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8.125.000,00</a:t>
            </a:r>
            <a:r>
              <a:rPr lang="sr-Cyrl-RS" sz="1700" b="1" dirty="0" smtClean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 (95% средстава добијених од стране Комесаријата за избеглице)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03244" y="720119"/>
            <a:ext cx="2493819" cy="1828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Запошљавање теже запошљивих категорија у општини Бач –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13.910.600,00 </a:t>
            </a:r>
            <a:r>
              <a:rPr lang="sr-Cyrl-RS" b="1" dirty="0" smtClean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10631" y="660207"/>
            <a:ext cx="3282215" cy="154247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Црпна станица за фекалну канализацију у Селенчи –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11.230.602,00 </a:t>
            </a:r>
            <a:r>
              <a:rPr lang="sr-Cyrl-RS" b="1" dirty="0" smtClean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1427" y="2675083"/>
            <a:ext cx="2992582" cy="1542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Подршка инклузији Рома кроз запошљавање –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7.413.200,00 </a:t>
            </a:r>
            <a:r>
              <a:rPr lang="sr-Cyrl-RS" b="1" dirty="0" smtClean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58735" y="2724092"/>
            <a:ext cx="2755384" cy="154247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Пресвлачење бетонског пута у улици Б. Јединства у Плавни – </a:t>
            </a:r>
            <a:r>
              <a:rPr lang="sr-Cyrl-R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2.000.000,00</a:t>
            </a:r>
            <a:r>
              <a:rPr lang="sr-Cyrl-RS" b="1" dirty="0" smtClean="0">
                <a:solidFill>
                  <a:schemeClr val="accent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19530" y="2572998"/>
            <a:ext cx="2143785" cy="20897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саобраћајница у насељеним местима општине Бач </a:t>
            </a:r>
            <a:r>
              <a:rPr lang="sr-Cyrl-RS" sz="1700" b="1" dirty="0" smtClean="0">
                <a:solidFill>
                  <a:schemeClr val="tx1"/>
                </a:solidFill>
              </a:rPr>
              <a:t>–</a:t>
            </a:r>
            <a:r>
              <a:rPr lang="sr-Cyrl-RS" sz="17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16.700.000,00 </a:t>
            </a:r>
            <a:r>
              <a:rPr lang="sr-Cyrl-RS" sz="1700" b="1" dirty="0" smtClean="0">
                <a:solidFill>
                  <a:schemeClr val="tx1"/>
                </a:solidFill>
              </a:rPr>
              <a:t>динара</a:t>
            </a:r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23792" y="4662718"/>
            <a:ext cx="2923311" cy="1523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Реконструкција објекта старог биоскопа у Бачком Новом Селу –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5.000.000,00 </a:t>
            </a:r>
            <a:r>
              <a:rPr lang="sr-Cyrl-RS" b="1" dirty="0" smtClean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CAAAD433-16D8-4141-A45A-52F4C1EE62A9}"/>
              </a:ext>
            </a:extLst>
          </p:cNvPr>
          <p:cNvSpPr/>
          <p:nvPr/>
        </p:nvSpPr>
        <p:spPr>
          <a:xfrm>
            <a:off x="3936274" y="5199016"/>
            <a:ext cx="4630930" cy="134033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Подстицање запошљавања младих у дунавском региону јужне Бачке – </a:t>
            </a:r>
            <a:r>
              <a:rPr lang="sr-Cyrl-RS" sz="1700" b="1" dirty="0" smtClean="0">
                <a:solidFill>
                  <a:schemeClr val="accent6">
                    <a:lumMod val="50000"/>
                  </a:schemeClr>
                </a:solidFill>
              </a:rPr>
              <a:t>10.185.000,00</a:t>
            </a:r>
            <a:r>
              <a:rPr lang="sr-Cyrl-RS" sz="1700" b="1" dirty="0" smtClean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8618" y="-62346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6217" y="1106054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6217" y="1611164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6217" y="219247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76217" y="2761680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2835" y="322234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20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2835" y="3745929"/>
            <a:ext cx="9171710" cy="4641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201</a:t>
            </a:r>
            <a:r>
              <a:rPr lang="sr-Latn-RS" sz="2200" b="1" dirty="0" smtClean="0">
                <a:solidFill>
                  <a:schemeClr val="tx1"/>
                </a:solidFill>
              </a:rPr>
              <a:t>9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6217" y="4264316"/>
            <a:ext cx="9938328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42835" y="481272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20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2835" y="5290124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201</a:t>
            </a:r>
            <a:r>
              <a:rPr lang="sr-Latn-RS" sz="2200" b="1" dirty="0" smtClean="0">
                <a:solidFill>
                  <a:schemeClr val="tx1"/>
                </a:solidFill>
              </a:rPr>
              <a:t>9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42835" y="5784269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20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42835" y="631247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20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5436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</a:t>
            </a:r>
            <a:r>
              <a:rPr lang="sr-Cyrl-RS" sz="1600" b="1" dirty="0" smtClean="0"/>
              <a:t>20</a:t>
            </a:r>
            <a:r>
              <a:rPr lang="sr-Latn-RS" sz="1600" b="1" dirty="0" smtClean="0"/>
              <a:t>20</a:t>
            </a:r>
            <a:r>
              <a:rPr lang="sr-Cyrl-RS" sz="1600" b="1" dirty="0" smtClean="0"/>
              <a:t>. </a:t>
            </a:r>
            <a:r>
              <a:rPr lang="sr-Cyrl-RS" sz="1600" b="1" dirty="0"/>
              <a:t>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начину прикупљања јавних средстава, и остварења прихода и примања, као и начину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857673" y="333472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Борислав Антонић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7" y="286906"/>
            <a:ext cx="3260438" cy="3075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36" y="5015739"/>
            <a:ext cx="3140364" cy="160465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„Иво Лола Рибар“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</a:t>
            </a:r>
            <a:r>
              <a:rPr lang="sr-Cyrl-RS" sz="2400" b="1" dirty="0" smtClean="0"/>
              <a:t>стратешким </a:t>
            </a:r>
            <a:r>
              <a:rPr lang="sr-Cyrl-RS" sz="2400" b="1" dirty="0"/>
              <a:t>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3" y="3621164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943273" y="609684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Обавезе по постојећим кредитима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9403111"/>
              </p:ext>
            </p:extLst>
          </p:nvPr>
        </p:nvGraphicFramePr>
        <p:xfrm>
          <a:off x="397165" y="719666"/>
          <a:ext cx="11610108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us 7"/>
          <p:cNvSpPr/>
          <p:nvPr/>
        </p:nvSpPr>
        <p:spPr>
          <a:xfrm>
            <a:off x="2752436" y="2687782"/>
            <a:ext cx="1052946" cy="905164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4719781" y="4858328"/>
            <a:ext cx="2170546" cy="1062182"/>
          </a:xfrm>
          <a:prstGeom prst="mathEqua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3219</TotalTime>
  <Words>2166</Words>
  <Application>Microsoft Office PowerPoint</Application>
  <PresentationFormat>Widescreen</PresentationFormat>
  <Paragraphs>269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</vt:lpstr>
      <vt:lpstr>Century Gothic</vt:lpstr>
      <vt:lpstr>Constantia</vt:lpstr>
      <vt:lpstr>Franklin Gothic Medium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75</cp:revision>
  <dcterms:created xsi:type="dcterms:W3CDTF">2019-02-17T18:14:35Z</dcterms:created>
  <dcterms:modified xsi:type="dcterms:W3CDTF">2020-03-27T19:22:45Z</dcterms:modified>
</cp:coreProperties>
</file>