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08557388059411"/>
          <c:y val="3.287430617276349E-2"/>
          <c:w val="0.78039001708693112"/>
          <c:h val="0.670146490617584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97571450695597"/>
          <c:y val="0.69679528987415307"/>
          <c:w val="0.76204848821260007"/>
          <c:h val="0.25381547253979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63393229327909E-2"/>
          <c:y val="6.5833570910243056E-2"/>
          <c:w val="0.7898510441543547"/>
          <c:h val="0.676412229706485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EBD-4F1F-B2C6-D62FD75974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EBD-4F1F-B2C6-D62FD759747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EBD-4F1F-B2C6-D62FD75974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DEBD-4F1F-B2C6-D62FD759747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DEBD-4F1F-B2C6-D62FD759747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EBD-4F1F-B2C6-D62FD7597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35,10%</c:v>
                </c:pt>
                <c:pt idx="1">
                  <c:v>Непорески приходи 13,97%</c:v>
                </c:pt>
                <c:pt idx="2">
                  <c:v>Трансфери од других нивоа власти и донације 37,64%</c:v>
                </c:pt>
                <c:pt idx="3">
                  <c:v>Меморандумске ставке за рефундацију расхода за претходну годину 0,99%</c:v>
                </c:pt>
                <c:pt idx="4">
                  <c:v>Пренета средства из претходне године 12,10%</c:v>
                </c:pt>
                <c:pt idx="5">
                  <c:v>Примања од продаје непокретности у корист нивоа општина 0,20%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354332085</c:v>
                </c:pt>
                <c:pt idx="1">
                  <c:v>141001899</c:v>
                </c:pt>
                <c:pt idx="2">
                  <c:v>380016187</c:v>
                </c:pt>
                <c:pt idx="3">
                  <c:v>10000000</c:v>
                </c:pt>
                <c:pt idx="4">
                  <c:v>122149829</c:v>
                </c:pt>
                <c:pt idx="5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BD-4F1F-B2C6-D62FD7597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71967138265816"/>
          <c:y val="0.72909800530317492"/>
          <c:w val="0.76204842513519389"/>
          <c:h val="0.22309748356136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dLbl>
              <c:idx val="1"/>
              <c:layout>
                <c:manualLayout>
                  <c:x val="3.9583336579998081E-2"/>
                  <c:y val="-2.0117046361398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93-476D-834F-4416430C7393}"/>
                </c:ext>
              </c:extLst>
            </c:dLbl>
            <c:dLbl>
              <c:idx val="3"/>
              <c:layout>
                <c:manualLayout>
                  <c:x val="3.1250002563156382E-2"/>
                  <c:y val="-7.37616512242314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3-476D-834F-4416430C7393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издатака'!$A$3:$A$10</c:f>
              <c:strCache>
                <c:ptCount val="8"/>
                <c:pt idx="0">
                  <c:v>Капитални расходи 30,25%</c:v>
                </c:pt>
                <c:pt idx="1">
                  <c:v>Издаци за набавку финансијске имовине 0,03%</c:v>
                </c:pt>
                <c:pt idx="2">
                  <c:v>Социјална заштита 9,82%</c:v>
                </c:pt>
                <c:pt idx="3">
                  <c:v>Субвенције 1,71%</c:v>
                </c:pt>
                <c:pt idx="4">
                  <c:v>Остали расходи 6,47%</c:v>
                </c:pt>
                <c:pt idx="5">
                  <c:v>Донације, дотације и трансфери 6,34%</c:v>
                </c:pt>
                <c:pt idx="6">
                  <c:v>Коришћење услуга и роба 30,46%</c:v>
                </c:pt>
                <c:pt idx="7">
                  <c:v>Расходи за запослене 14,92%</c:v>
                </c:pt>
              </c:strCache>
            </c:strRef>
          </c:cat>
          <c:val>
            <c:numRef>
              <c:f>'Структура расхода и издатака'!$B$3:$B$10</c:f>
              <c:numCache>
                <c:formatCode>#,##0.00</c:formatCode>
                <c:ptCount val="8"/>
                <c:pt idx="0">
                  <c:v>305358747</c:v>
                </c:pt>
                <c:pt idx="1">
                  <c:v>300000</c:v>
                </c:pt>
                <c:pt idx="2">
                  <c:v>99134415</c:v>
                </c:pt>
                <c:pt idx="3">
                  <c:v>17291083</c:v>
                </c:pt>
                <c:pt idx="4">
                  <c:v>65298000</c:v>
                </c:pt>
                <c:pt idx="5">
                  <c:v>63974100</c:v>
                </c:pt>
                <c:pt idx="6">
                  <c:v>307495602</c:v>
                </c:pt>
                <c:pt idx="7">
                  <c:v>150648053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3-476D-834F-4416430C7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Latn-RS" sz="2500" b="1" dirty="0">
              <a:solidFill>
                <a:schemeClr val="accent6">
                  <a:lumMod val="50000"/>
                </a:schemeClr>
              </a:solidFill>
            </a:rPr>
            <a:t>1.009.500,00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>
              <a:solidFill>
                <a:schemeClr val="accent1"/>
              </a:solidFill>
            </a:rPr>
            <a:t>122.149.829,00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sr-Latn-RS" sz="2200" b="1" dirty="0">
              <a:solidFill>
                <a:schemeClr val="bg2">
                  <a:lumMod val="50000"/>
                </a:schemeClr>
              </a:solidFill>
            </a:rPr>
            <a:t>887.350.171</a:t>
          </a:r>
          <a:r>
            <a:rPr lang="sr-Latn-RS" sz="2200" b="1" dirty="0">
              <a:solidFill>
                <a:schemeClr val="accent1"/>
              </a:solidFill>
            </a:rPr>
            <a:t>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</dgm:pt>
    <dgm:pt modelId="{567ACAEE-7BFE-4852-B19C-443D9D00333A}" type="pres">
      <dgm:prSet presAssocID="{0BC9B74E-C578-4B47-9834-FF9E91B457C7}" presName="gear1srcNode" presStyleLbl="node1" presStyleIdx="0" presStyleCnt="3"/>
      <dgm:spPr/>
    </dgm:pt>
    <dgm:pt modelId="{EB317D2D-6796-45E2-88FE-3CF1AA70270D}" type="pres">
      <dgm:prSet presAssocID="{0BC9B74E-C578-4B47-9834-FF9E91B457C7}" presName="gear1dstNode" presStyleLbl="node1" presStyleIdx="0" presStyleCnt="3"/>
      <dgm:spPr/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</dgm:pt>
    <dgm:pt modelId="{A7980D72-4195-4770-A28E-68F814206DAD}" type="pres">
      <dgm:prSet presAssocID="{7381AD81-B90B-4406-A837-6CF5F4EC21EF}" presName="gear2srcNode" presStyleLbl="node1" presStyleIdx="1" presStyleCnt="3"/>
      <dgm:spPr/>
    </dgm:pt>
    <dgm:pt modelId="{4977D06E-DACA-4D66-A266-3B5953828563}" type="pres">
      <dgm:prSet presAssocID="{7381AD81-B90B-4406-A837-6CF5F4EC21EF}" presName="gear2dstNode" presStyleLbl="node1" presStyleIdx="1" presStyleCnt="3"/>
      <dgm:spPr/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6FD5271-0854-4D58-ABF2-35D96EDE834C}" type="pres">
      <dgm:prSet presAssocID="{55810A52-20B0-4F4E-8C60-D1DB4D25E12D}" presName="gear3srcNode" presStyleLbl="node1" presStyleIdx="2" presStyleCnt="3"/>
      <dgm:spPr/>
    </dgm:pt>
    <dgm:pt modelId="{07593AB9-1FFF-42C4-A792-AD87CCC1E340}" type="pres">
      <dgm:prSet presAssocID="{55810A52-20B0-4F4E-8C60-D1DB4D25E12D}" presName="gear3dstNode" presStyleLbl="node1" presStyleIdx="2" presStyleCnt="3"/>
      <dgm:spPr/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</dgm:pt>
  </dgm:ptLst>
  <dgm:cxnLst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Latn-RS" sz="2500" b="1" kern="1200" dirty="0">
              <a:solidFill>
                <a:schemeClr val="accent6">
                  <a:lumMod val="50000"/>
                </a:schemeClr>
              </a:solidFill>
            </a:rPr>
            <a:t>1.009.500,00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chemeClr val="accent1"/>
              </a:solidFill>
            </a:rPr>
            <a:t>122.149.829,00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/>
            <a:t>Укупни приходи и примања </a:t>
          </a:r>
          <a:r>
            <a:rPr lang="sr-Latn-RS" sz="2200" b="1" kern="1200" dirty="0">
              <a:solidFill>
                <a:schemeClr val="bg2">
                  <a:lumMod val="50000"/>
                </a:schemeClr>
              </a:solidFill>
            </a:rPr>
            <a:t>887.350.171</a:t>
          </a:r>
          <a:r>
            <a:rPr lang="sr-Latn-RS" sz="2200" b="1" kern="1200" dirty="0">
              <a:solidFill>
                <a:schemeClr val="accent1"/>
              </a:solidFill>
            </a:rPr>
            <a:t>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2022.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054" y="193001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116" y="1328259"/>
            <a:ext cx="7533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</a:t>
            </a:r>
            <a:r>
              <a:rPr lang="sr-Latn-RS" sz="5400" b="1" dirty="0">
                <a:latin typeface="Century" panose="02040604050505020304" pitchFamily="18" charset="0"/>
              </a:rPr>
              <a:t> </a:t>
            </a:r>
            <a:r>
              <a:rPr lang="sr-Cyrl-RS" sz="5400" b="1" dirty="0">
                <a:latin typeface="Century" panose="02040604050505020304" pitchFamily="18" charset="0"/>
              </a:rPr>
              <a:t>20</a:t>
            </a:r>
            <a:r>
              <a:rPr lang="sr-Latn-RS" sz="5400" b="1" dirty="0">
                <a:latin typeface="Century" panose="02040604050505020304" pitchFamily="18" charset="0"/>
              </a:rPr>
              <a:t>22</a:t>
            </a:r>
            <a:r>
              <a:rPr lang="sr-Cyrl-RS" sz="5400" b="1" dirty="0">
                <a:latin typeface="Century" panose="02040604050505020304" pitchFamily="18" charset="0"/>
              </a:rPr>
              <a:t>. ГОДИНУ – </a:t>
            </a:r>
            <a:r>
              <a:rPr lang="sr-Latn-RS" sz="5400" b="1">
                <a:latin typeface="Century" panose="02040604050505020304" pitchFamily="18" charset="0"/>
              </a:rPr>
              <a:t>II</a:t>
            </a:r>
            <a:r>
              <a:rPr lang="sr-Cyrl-RS" sz="5400" b="1">
                <a:latin typeface="Century" panose="02040604050505020304" pitchFamily="18" charset="0"/>
              </a:rPr>
              <a:t> </a:t>
            </a:r>
            <a:r>
              <a:rPr lang="sr-Cyrl-RS" sz="5400" b="1" dirty="0">
                <a:latin typeface="Century" panose="02040604050505020304" pitchFamily="18" charset="0"/>
              </a:rPr>
              <a:t>РЕБАЛАНС БУЏЕТА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31243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887832"/>
              </p:ext>
            </p:extLst>
          </p:nvPr>
        </p:nvGraphicFramePr>
        <p:xfrm>
          <a:off x="110837" y="600890"/>
          <a:ext cx="12081163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476253"/>
              </p:ext>
            </p:extLst>
          </p:nvPr>
        </p:nvGraphicFramePr>
        <p:xfrm>
          <a:off x="110837" y="600891"/>
          <a:ext cx="12081164" cy="611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усвојену одлуку о буџету за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2022.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31.000.000,00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264866" y="1510018"/>
            <a:ext cx="4029243" cy="3934437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код сваке групе прихода. Обзиром на датум доношења ребаланса рађене су корекције у складу са извршењем. 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97061"/>
              </p:ext>
            </p:extLst>
          </p:nvPr>
        </p:nvGraphicFramePr>
        <p:xfrm>
          <a:off x="-1" y="544946"/>
          <a:ext cx="12191999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усвојену одлуку о буџету за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2022. годину по овом ребалансу су се смањили у односу на буџет општине Бач за 2022.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31.000.000,00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endParaRPr lang="sr-Cyrl-R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2022.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53724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2022.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29.553.488,00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112.140.000,00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16.286.205,00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19.269.256,00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93.300.000,00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13.775.000,00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66.555.000,00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49.751.500,00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5.085.000,00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233.361.326,00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30.829.372,00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27.908.000,00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215.320.763,00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36.041.000,00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12.414.090,00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УКУПНО: 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1.009.500.000,00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3472" y="1657520"/>
            <a:ext cx="2582296" cy="2387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еко чесме у Селенчи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3.235.000,00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84331" y="4345497"/>
            <a:ext cx="2636084" cy="232375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8.015.000,00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161" y="3723668"/>
            <a:ext cx="2577221" cy="2601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зграде за социјално становање у општини Бач–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135.641.311,00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64328" y="690728"/>
            <a:ext cx="2651648" cy="19335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Николе Тесле у Плавни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9.600.000,00</a:t>
            </a:r>
            <a:r>
              <a:rPr lang="sr-Cyrl-RS" b="1" dirty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3859" y="3059954"/>
            <a:ext cx="2307251" cy="193358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центра у Бођанима–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8.160.000,00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71821" y="2943364"/>
            <a:ext cx="2852746" cy="2081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Адаптација расвете у спортској хали у Бачу–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2.060.000,00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180886" y="1063676"/>
            <a:ext cx="2690864" cy="236532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7.357.856,00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5424E2C-4213-E8FD-3B82-8B48437595C2}"/>
              </a:ext>
            </a:extLst>
          </p:cNvPr>
          <p:cNvSpPr/>
          <p:nvPr/>
        </p:nvSpPr>
        <p:spPr>
          <a:xfrm>
            <a:off x="5817490" y="704611"/>
            <a:ext cx="2852746" cy="19335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Запошљавање теже запошљивих категорија у општини Бач–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10.086.205,00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E2027AEA-700D-903F-9D6A-B0CEE38C5A68}"/>
              </a:ext>
            </a:extLst>
          </p:cNvPr>
          <p:cNvSpPr/>
          <p:nvPr/>
        </p:nvSpPr>
        <p:spPr>
          <a:xfrm>
            <a:off x="5599364" y="5329605"/>
            <a:ext cx="5837617" cy="77392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Бач у фокус 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7.649.256,00</a:t>
            </a:r>
            <a:r>
              <a:rPr lang="sr-Cyrl-RS" sz="1700" b="1" dirty="0">
                <a:solidFill>
                  <a:schemeClr val="tx1"/>
                </a:solidFill>
              </a:rPr>
              <a:t> 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22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</a:t>
            </a:r>
            <a:r>
              <a:rPr lang="sr-Cyrl-RS" sz="2000" b="1" dirty="0">
                <a:solidFill>
                  <a:schemeClr val="tx1"/>
                </a:solidFill>
              </a:rPr>
              <a:t> одлуку о буџету за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2022.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 одлуку о буџету за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2022.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sr-Cyrl-RS" sz="1600" b="1" dirty="0"/>
              <a:t>2.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78592773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5165</TotalTime>
  <Words>2025</Words>
  <Application>Microsoft Office PowerPoint</Application>
  <PresentationFormat>Widescreen</PresentationFormat>
  <Paragraphs>250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114</cp:revision>
  <dcterms:created xsi:type="dcterms:W3CDTF">2019-02-17T18:14:35Z</dcterms:created>
  <dcterms:modified xsi:type="dcterms:W3CDTF">2023-03-29T12:16:33Z</dcterms:modified>
</cp:coreProperties>
</file>