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6" r:id="rId6"/>
    <p:sldId id="262" r:id="rId7"/>
    <p:sldId id="267" r:id="rId8"/>
    <p:sldId id="263" r:id="rId9"/>
    <p:sldId id="264" r:id="rId10"/>
    <p:sldId id="265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979" autoAdjust="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na.horvat\Desktop\Marina\Gra&#273;anski%20vodi&#269;\&#1043;&#1088;&#1072;&#1106;&#1072;&#1085;&#1082;&#1089;&#1080;%20&#1074;&#1086;&#1076;&#1080;&#1115;%20-%20&#1087;&#1086;&#1084;&#1086;&#1115;&#1085;&#1072;%20&#1077;&#1074;&#1080;&#1076;&#1077;&#1085;&#1094;&#1080;&#1112;&#1072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na.horvat\Desktop\Marina\Gra&#273;anski%20vodi&#269;\&#1043;&#1088;&#1072;&#1106;&#1072;&#1085;&#1082;&#1089;&#1080;%20&#1074;&#1086;&#1076;&#1080;&#1115;%20-%20&#1087;&#1086;&#1084;&#1086;&#1115;&#1085;&#1072;%20&#1077;&#1074;&#1080;&#1076;&#1077;&#1085;&#1094;&#1080;&#1112;&#1072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6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507346245787658E-2"/>
          <c:y val="2.9363162871750358E-2"/>
          <c:w val="0.97037218327635932"/>
          <c:h val="0.66199927797667002"/>
        </c:manualLayout>
      </c:layout>
      <c:pie3DChart>
        <c:varyColors val="1"/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2264328172351605"/>
          <c:y val="9.7817827836523069E-2"/>
          <c:w val="0.75956720726578997"/>
          <c:h val="0.6620658577890823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350455965997975E-2"/>
          <c:y val="0.56249636625246613"/>
          <c:w val="0.5903954287848423"/>
          <c:h val="0.342699609198976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600" b="1" i="0" u="none" strike="noStrike" kern="1200" cap="none" spc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a:defRPr>
      </a:pPr>
      <a:endParaRPr lang="sr-Latn-R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4242424242424243"/>
          <c:y val="0.16150806149231345"/>
          <c:w val="0.73631047315257847"/>
          <c:h val="0.52810888638920139"/>
        </c:manualLayout>
      </c:layout>
      <c:pie3DChart>
        <c:varyColors val="1"/>
        <c:ser>
          <c:idx val="1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2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E-4F09-4B48-AF48-AA8521D8B25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4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10-4F09-4B48-AF48-AA8521D8B25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6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12-4F09-4B48-AF48-AA8521D8B25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2">
                      <a:lumMod val="60000"/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14-4F09-4B48-AF48-AA8521D8B251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4">
                      <a:lumMod val="60000"/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16-4F09-4B48-AF48-AA8521D8B251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6">
                      <a:lumMod val="60000"/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18-4F09-4B48-AF48-AA8521D8B251}"/>
              </c:ext>
            </c:extLst>
          </c:dPt>
          <c:cat>
            <c:strRef>
              <c:f>Sheet1!$A$2:$A$7</c:f>
              <c:strCache>
                <c:ptCount val="6"/>
                <c:pt idx="0">
                  <c:v>Порески приходи 39.50%</c:v>
                </c:pt>
                <c:pt idx="1">
                  <c:v>Непорески приходи 15.98%</c:v>
                </c:pt>
                <c:pt idx="2">
                  <c:v>Трансфери од других нивоа власти 27,43%</c:v>
                </c:pt>
                <c:pt idx="3">
                  <c:v>Донације и помоћи 1.22%</c:v>
                </c:pt>
                <c:pt idx="4">
                  <c:v>Меморандумске ставке за рефундацију расхода за претходну годину 0.72%</c:v>
                </c:pt>
                <c:pt idx="5">
                  <c:v>Пренета средства из претходне године 15.15%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19-4F09-4B48-AF48-AA8521D8B2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608557388059411"/>
          <c:y val="3.287430617276349E-2"/>
          <c:w val="0.78039001708693112"/>
          <c:h val="0.6701464906175842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FA28-405E-B9AE-80383CB1646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FA28-405E-B9AE-80383CB1646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FA28-405E-B9AE-80383CB1646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FA28-405E-B9AE-80383CB1646F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FA28-405E-B9AE-80383CB1646F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B-FA28-405E-B9AE-80383CB1646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прихода и примања'!$A$3:$A$8</c:f>
              <c:strCache>
                <c:ptCount val="6"/>
                <c:pt idx="0">
                  <c:v>Порески приходи 38,10%</c:v>
                </c:pt>
                <c:pt idx="1">
                  <c:v>Непорески приходи 15,69%</c:v>
                </c:pt>
                <c:pt idx="2">
                  <c:v>Трансфери од других нивоа власти и донације 31,01%</c:v>
                </c:pt>
                <c:pt idx="3">
                  <c:v>Меморандумске ставке за рефундацију расхода за претходну годину 0,48%</c:v>
                </c:pt>
                <c:pt idx="4">
                  <c:v>Пренета средства из претходне године 11,74%</c:v>
                </c:pt>
                <c:pt idx="5">
                  <c:v>Примања од продаје непокретности у корист нивоа општина 2,98%</c:v>
                </c:pt>
              </c:strCache>
            </c:strRef>
          </c:cat>
          <c:val>
            <c:numRef>
              <c:f>'Структура прихода и примања'!$B$3:$B$8</c:f>
              <c:numCache>
                <c:formatCode>#,##0.00</c:formatCode>
                <c:ptCount val="6"/>
                <c:pt idx="0">
                  <c:v>396455000</c:v>
                </c:pt>
                <c:pt idx="1">
                  <c:v>163256327</c:v>
                </c:pt>
                <c:pt idx="2">
                  <c:v>322674844</c:v>
                </c:pt>
                <c:pt idx="3">
                  <c:v>5000000</c:v>
                </c:pt>
                <c:pt idx="4">
                  <c:v>122149829</c:v>
                </c:pt>
                <c:pt idx="5">
                  <c:v>30964000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A28-405E-B9AE-80383CB164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897571450695597"/>
          <c:y val="0.69679528987415307"/>
          <c:w val="0.76204848821260007"/>
          <c:h val="0.253815472539794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6"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6"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/>
          </c:spPr>
          <c:invertIfNegative val="0"/>
          <c:dLbls>
            <c:dLbl>
              <c:idx val="1"/>
              <c:layout>
                <c:manualLayout>
                  <c:x val="3.854167298911958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A6-48E0-B6E2-A4BF0BE2961D}"/>
                </c:ext>
              </c:extLst>
            </c:dLbl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расхода и издатака'!$A$3:$A$10</c:f>
              <c:strCache>
                <c:ptCount val="8"/>
                <c:pt idx="0">
                  <c:v>Капитални расходи 29,19%</c:v>
                </c:pt>
                <c:pt idx="1">
                  <c:v>Буџетска резерва 0,99%</c:v>
                </c:pt>
                <c:pt idx="2">
                  <c:v>Социјална заштита 8,43%</c:v>
                </c:pt>
                <c:pt idx="3">
                  <c:v>Субвенције 2,20%</c:v>
                </c:pt>
                <c:pt idx="4">
                  <c:v>Остали расходи 3,47%</c:v>
                </c:pt>
                <c:pt idx="5">
                  <c:v>Донације, дотације и трансфери 8,42%</c:v>
                </c:pt>
                <c:pt idx="6">
                  <c:v>Коришћење услуга и роба 32,81%</c:v>
                </c:pt>
                <c:pt idx="7">
                  <c:v>Расходи за запослене 14,50%</c:v>
                </c:pt>
              </c:strCache>
            </c:strRef>
          </c:cat>
          <c:val>
            <c:numRef>
              <c:f>'Структура расхода и издатака'!$B$3:$B$10</c:f>
              <c:numCache>
                <c:formatCode>#,##0.00</c:formatCode>
                <c:ptCount val="8"/>
                <c:pt idx="0">
                  <c:v>303688065</c:v>
                </c:pt>
                <c:pt idx="1">
                  <c:v>10250000</c:v>
                </c:pt>
                <c:pt idx="2">
                  <c:v>87728219</c:v>
                </c:pt>
                <c:pt idx="3">
                  <c:v>22857769</c:v>
                </c:pt>
                <c:pt idx="4">
                  <c:v>36097000</c:v>
                </c:pt>
                <c:pt idx="5">
                  <c:v>87649210</c:v>
                </c:pt>
                <c:pt idx="6">
                  <c:v>341379444</c:v>
                </c:pt>
                <c:pt idx="7">
                  <c:v>150850293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A6-48E0-B6E2-A4BF0BE296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53598256"/>
        <c:axId val="553601536"/>
        <c:axId val="0"/>
      </c:bar3DChart>
      <c:catAx>
        <c:axId val="553598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53601536"/>
        <c:crosses val="autoZero"/>
        <c:auto val="1"/>
        <c:lblAlgn val="ctr"/>
        <c:lblOffset val="100"/>
        <c:noMultiLvlLbl val="0"/>
      </c:catAx>
      <c:valAx>
        <c:axId val="55360153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55359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C12465-89ED-41D4-833E-FB7DCECC5E89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0BC9B74E-C578-4B47-9834-FF9E91B457C7}">
      <dgm:prSet phldrT="[Text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sr-Cyrl-RS" sz="2500" b="1" dirty="0">
              <a:solidFill>
                <a:schemeClr val="accent1"/>
              </a:solidFill>
            </a:rPr>
            <a:t>Укупни приходи и примања буџета општине за 2022. годину </a:t>
          </a:r>
          <a:r>
            <a:rPr lang="sr-Cyrl-RS" sz="2500" b="1" dirty="0">
              <a:solidFill>
                <a:schemeClr val="accent6">
                  <a:lumMod val="50000"/>
                </a:schemeClr>
              </a:solidFill>
            </a:rPr>
            <a:t>1.040.500.000</a:t>
          </a:r>
          <a:r>
            <a:rPr lang="sr-Latn-RS" sz="2500" b="1" dirty="0">
              <a:solidFill>
                <a:schemeClr val="accent6">
                  <a:lumMod val="50000"/>
                </a:schemeClr>
              </a:solidFill>
            </a:rPr>
            <a:t>,00</a:t>
          </a:r>
          <a:endParaRPr lang="en-US" sz="2500" b="1" dirty="0">
            <a:solidFill>
              <a:schemeClr val="accent6">
                <a:lumMod val="50000"/>
              </a:schemeClr>
            </a:solidFill>
          </a:endParaRPr>
        </a:p>
      </dgm:t>
    </dgm:pt>
    <dgm:pt modelId="{FC3146F9-DA0F-4CE1-8F7D-732DA292CEEE}" type="parTrans" cxnId="{DB023D23-F93E-4F67-ACE8-40FD5444AA76}">
      <dgm:prSet/>
      <dgm:spPr/>
      <dgm:t>
        <a:bodyPr/>
        <a:lstStyle/>
        <a:p>
          <a:endParaRPr lang="en-US"/>
        </a:p>
      </dgm:t>
    </dgm:pt>
    <dgm:pt modelId="{011EBBF6-D9F5-42DC-BFA4-E26EB9F1726D}" type="sibTrans" cxnId="{DB023D23-F93E-4F67-ACE8-40FD5444AA76}">
      <dgm:prSet/>
      <dgm:spPr/>
      <dgm:t>
        <a:bodyPr/>
        <a:lstStyle/>
        <a:p>
          <a:endParaRPr lang="en-US"/>
        </a:p>
      </dgm:t>
    </dgm:pt>
    <dgm:pt modelId="{7381AD81-B90B-4406-A837-6CF5F4EC21EF}">
      <dgm:prSet phldrT="[Text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sr-Cyrl-RS" sz="2000" b="1" dirty="0"/>
            <a:t>Нераспоређени вишак прихода и примања из ранијих година</a:t>
          </a:r>
        </a:p>
        <a:p>
          <a:r>
            <a:rPr lang="sr-Cyrl-RS" sz="2000" b="1" dirty="0">
              <a:solidFill>
                <a:schemeClr val="accent1"/>
              </a:solidFill>
            </a:rPr>
            <a:t>122.149.829,00</a:t>
          </a:r>
        </a:p>
      </dgm:t>
    </dgm:pt>
    <dgm:pt modelId="{B65C5AB0-1CFA-4BDB-8243-FECF81CDD837}" type="parTrans" cxnId="{EB832FF6-18E8-4528-87C7-BDA30DA9C1CB}">
      <dgm:prSet/>
      <dgm:spPr/>
      <dgm:t>
        <a:bodyPr/>
        <a:lstStyle/>
        <a:p>
          <a:endParaRPr lang="en-US"/>
        </a:p>
      </dgm:t>
    </dgm:pt>
    <dgm:pt modelId="{9094BAE6-9673-462D-AB13-F06EF7339EA1}" type="sibTrans" cxnId="{EB832FF6-18E8-4528-87C7-BDA30DA9C1CB}">
      <dgm:prSet/>
      <dgm:spPr/>
      <dgm:t>
        <a:bodyPr/>
        <a:lstStyle/>
        <a:p>
          <a:endParaRPr lang="en-US"/>
        </a:p>
      </dgm:t>
    </dgm:pt>
    <dgm:pt modelId="{55810A52-20B0-4F4E-8C60-D1DB4D25E12D}">
      <dgm:prSet phldrT="[Text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sr-Cyrl-RS" sz="2200" b="1" dirty="0"/>
            <a:t>Укупни приходи и примања </a:t>
          </a:r>
          <a:r>
            <a:rPr lang="sr-Cyrl-RS" sz="2200" b="1" dirty="0">
              <a:solidFill>
                <a:schemeClr val="bg2">
                  <a:lumMod val="50000"/>
                </a:schemeClr>
              </a:solidFill>
            </a:rPr>
            <a:t>918.35</a:t>
          </a:r>
          <a:r>
            <a:rPr lang="sr-Cyrl-RS" sz="2200" b="1" dirty="0">
              <a:solidFill>
                <a:schemeClr val="accent1"/>
              </a:solidFill>
            </a:rPr>
            <a:t>0.171</a:t>
          </a:r>
          <a:r>
            <a:rPr lang="sr-Latn-RS" sz="2200" b="1" dirty="0">
              <a:solidFill>
                <a:schemeClr val="accent1"/>
              </a:solidFill>
            </a:rPr>
            <a:t>,00</a:t>
          </a:r>
          <a:endParaRPr lang="en-US" sz="2200" b="1" dirty="0"/>
        </a:p>
      </dgm:t>
    </dgm:pt>
    <dgm:pt modelId="{B40B00AA-94BB-4785-9D43-B6D6EDF15637}" type="parTrans" cxnId="{01816F78-915A-47EC-B437-735E5188C098}">
      <dgm:prSet/>
      <dgm:spPr/>
      <dgm:t>
        <a:bodyPr/>
        <a:lstStyle/>
        <a:p>
          <a:endParaRPr lang="en-US"/>
        </a:p>
      </dgm:t>
    </dgm:pt>
    <dgm:pt modelId="{F88A11D3-9217-42AC-978D-24FFDBFD7D0B}" type="sibTrans" cxnId="{01816F78-915A-47EC-B437-735E5188C098}">
      <dgm:prSet/>
      <dgm:spPr/>
      <dgm:t>
        <a:bodyPr/>
        <a:lstStyle/>
        <a:p>
          <a:endParaRPr lang="en-US"/>
        </a:p>
      </dgm:t>
    </dgm:pt>
    <dgm:pt modelId="{7CA95EC8-48DF-480A-B7E6-952A93AA90D1}" type="pres">
      <dgm:prSet presAssocID="{03C12465-89ED-41D4-833E-FB7DCECC5E8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FF27671-811B-4271-BDCA-BE7C2F334318}" type="pres">
      <dgm:prSet presAssocID="{0BC9B74E-C578-4B47-9834-FF9E91B457C7}" presName="gear1" presStyleLbl="node1" presStyleIdx="0" presStyleCnt="3" custScaleX="157701" custScaleY="133090" custLinFactNeighborX="71103" custLinFactNeighborY="-18259">
        <dgm:presLayoutVars>
          <dgm:chMax val="1"/>
          <dgm:bulletEnabled val="1"/>
        </dgm:presLayoutVars>
      </dgm:prSet>
      <dgm:spPr/>
    </dgm:pt>
    <dgm:pt modelId="{567ACAEE-7BFE-4852-B19C-443D9D00333A}" type="pres">
      <dgm:prSet presAssocID="{0BC9B74E-C578-4B47-9834-FF9E91B457C7}" presName="gear1srcNode" presStyleLbl="node1" presStyleIdx="0" presStyleCnt="3"/>
      <dgm:spPr/>
    </dgm:pt>
    <dgm:pt modelId="{EB317D2D-6796-45E2-88FE-3CF1AA70270D}" type="pres">
      <dgm:prSet presAssocID="{0BC9B74E-C578-4B47-9834-FF9E91B457C7}" presName="gear1dstNode" presStyleLbl="node1" presStyleIdx="0" presStyleCnt="3"/>
      <dgm:spPr/>
    </dgm:pt>
    <dgm:pt modelId="{316A42DA-D02C-45B8-B7C3-D328F03C6696}" type="pres">
      <dgm:prSet presAssocID="{7381AD81-B90B-4406-A837-6CF5F4EC21EF}" presName="gear2" presStyleLbl="node1" presStyleIdx="1" presStyleCnt="3" custScaleX="177978" custScaleY="164196" custLinFactNeighborX="-99630" custLinFactNeighborY="23682">
        <dgm:presLayoutVars>
          <dgm:chMax val="1"/>
          <dgm:bulletEnabled val="1"/>
        </dgm:presLayoutVars>
      </dgm:prSet>
      <dgm:spPr/>
    </dgm:pt>
    <dgm:pt modelId="{A7980D72-4195-4770-A28E-68F814206DAD}" type="pres">
      <dgm:prSet presAssocID="{7381AD81-B90B-4406-A837-6CF5F4EC21EF}" presName="gear2srcNode" presStyleLbl="node1" presStyleIdx="1" presStyleCnt="3"/>
      <dgm:spPr/>
    </dgm:pt>
    <dgm:pt modelId="{4977D06E-DACA-4D66-A266-3B5953828563}" type="pres">
      <dgm:prSet presAssocID="{7381AD81-B90B-4406-A837-6CF5F4EC21EF}" presName="gear2dstNode" presStyleLbl="node1" presStyleIdx="1" presStyleCnt="3"/>
      <dgm:spPr/>
    </dgm:pt>
    <dgm:pt modelId="{C0BDEAAD-A582-4F15-B179-F7A906E7B75B}" type="pres">
      <dgm:prSet presAssocID="{55810A52-20B0-4F4E-8C60-D1DB4D25E12D}" presName="gear3" presStyleLbl="node1" presStyleIdx="2" presStyleCnt="3" custScaleX="174600" custScaleY="161136" custLinFactNeighborX="-11492" custLinFactNeighborY="-6100"/>
      <dgm:spPr/>
    </dgm:pt>
    <dgm:pt modelId="{600ECBD5-BA0C-4D75-A33E-4D3CC766E61A}" type="pres">
      <dgm:prSet presAssocID="{55810A52-20B0-4F4E-8C60-D1DB4D25E12D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86FD5271-0854-4D58-ABF2-35D96EDE834C}" type="pres">
      <dgm:prSet presAssocID="{55810A52-20B0-4F4E-8C60-D1DB4D25E12D}" presName="gear3srcNode" presStyleLbl="node1" presStyleIdx="2" presStyleCnt="3"/>
      <dgm:spPr/>
    </dgm:pt>
    <dgm:pt modelId="{07593AB9-1FFF-42C4-A792-AD87CCC1E340}" type="pres">
      <dgm:prSet presAssocID="{55810A52-20B0-4F4E-8C60-D1DB4D25E12D}" presName="gear3dstNode" presStyleLbl="node1" presStyleIdx="2" presStyleCnt="3"/>
      <dgm:spPr/>
    </dgm:pt>
    <dgm:pt modelId="{0F578C82-4FDD-4486-8BED-61A787313732}" type="pres">
      <dgm:prSet presAssocID="{011EBBF6-D9F5-42DC-BFA4-E26EB9F1726D}" presName="connector1" presStyleLbl="sibTrans2D1" presStyleIdx="0" presStyleCnt="3" custScaleX="18313" custScaleY="40516" custLinFactNeighborX="-47777" custLinFactNeighborY="7141"/>
      <dgm:spPr/>
    </dgm:pt>
    <dgm:pt modelId="{1D477CF8-F295-42E2-B10B-9CF5BF4FEFE7}" type="pres">
      <dgm:prSet presAssocID="{9094BAE6-9673-462D-AB13-F06EF7339EA1}" presName="connector2" presStyleLbl="sibTrans2D1" presStyleIdx="1" presStyleCnt="3" custScaleX="22405" custScaleY="23681" custLinFactX="34685" custLinFactNeighborX="100000" custLinFactNeighborY="-68509"/>
      <dgm:spPr/>
    </dgm:pt>
    <dgm:pt modelId="{13E9267C-C8C2-42C3-8DCB-C7279D44AB8B}" type="pres">
      <dgm:prSet presAssocID="{F88A11D3-9217-42AC-978D-24FFDBFD7D0B}" presName="connector3" presStyleLbl="sibTrans2D1" presStyleIdx="2" presStyleCnt="3" custScaleX="37750" custScaleY="18778" custLinFactX="-6747" custLinFactNeighborX="-100000" custLinFactNeighborY="-22592"/>
      <dgm:spPr/>
    </dgm:pt>
  </dgm:ptLst>
  <dgm:cxnLst>
    <dgm:cxn modelId="{194F7A05-9EDF-45CB-A550-3A3BFDABEC66}" type="presOf" srcId="{7381AD81-B90B-4406-A837-6CF5F4EC21EF}" destId="{A7980D72-4195-4770-A28E-68F814206DAD}" srcOrd="1" destOrd="0" presId="urn:microsoft.com/office/officeart/2005/8/layout/gear1"/>
    <dgm:cxn modelId="{47193E20-8ACD-4146-89AF-63FED1F0AF21}" type="presOf" srcId="{55810A52-20B0-4F4E-8C60-D1DB4D25E12D}" destId="{600ECBD5-BA0C-4D75-A33E-4D3CC766E61A}" srcOrd="1" destOrd="0" presId="urn:microsoft.com/office/officeart/2005/8/layout/gear1"/>
    <dgm:cxn modelId="{DB023D23-F93E-4F67-ACE8-40FD5444AA76}" srcId="{03C12465-89ED-41D4-833E-FB7DCECC5E89}" destId="{0BC9B74E-C578-4B47-9834-FF9E91B457C7}" srcOrd="0" destOrd="0" parTransId="{FC3146F9-DA0F-4CE1-8F7D-732DA292CEEE}" sibTransId="{011EBBF6-D9F5-42DC-BFA4-E26EB9F1726D}"/>
    <dgm:cxn modelId="{56F89E3E-329B-47AC-85DD-EE3750194E83}" type="presOf" srcId="{9094BAE6-9673-462D-AB13-F06EF7339EA1}" destId="{1D477CF8-F295-42E2-B10B-9CF5BF4FEFE7}" srcOrd="0" destOrd="0" presId="urn:microsoft.com/office/officeart/2005/8/layout/gear1"/>
    <dgm:cxn modelId="{0B005F62-1C62-4690-8C7A-D6626A674A0C}" type="presOf" srcId="{03C12465-89ED-41D4-833E-FB7DCECC5E89}" destId="{7CA95EC8-48DF-480A-B7E6-952A93AA90D1}" srcOrd="0" destOrd="0" presId="urn:microsoft.com/office/officeart/2005/8/layout/gear1"/>
    <dgm:cxn modelId="{17622F77-B308-4A95-91E1-B97CAB4C033A}" type="presOf" srcId="{55810A52-20B0-4F4E-8C60-D1DB4D25E12D}" destId="{07593AB9-1FFF-42C4-A792-AD87CCC1E340}" srcOrd="3" destOrd="0" presId="urn:microsoft.com/office/officeart/2005/8/layout/gear1"/>
    <dgm:cxn modelId="{01816F78-915A-47EC-B437-735E5188C098}" srcId="{03C12465-89ED-41D4-833E-FB7DCECC5E89}" destId="{55810A52-20B0-4F4E-8C60-D1DB4D25E12D}" srcOrd="2" destOrd="0" parTransId="{B40B00AA-94BB-4785-9D43-B6D6EDF15637}" sibTransId="{F88A11D3-9217-42AC-978D-24FFDBFD7D0B}"/>
    <dgm:cxn modelId="{24E42A7F-6579-4E91-8A76-47910380A9D9}" type="presOf" srcId="{0BC9B74E-C578-4B47-9834-FF9E91B457C7}" destId="{567ACAEE-7BFE-4852-B19C-443D9D00333A}" srcOrd="1" destOrd="0" presId="urn:microsoft.com/office/officeart/2005/8/layout/gear1"/>
    <dgm:cxn modelId="{0FD82A85-8D01-48E3-97DF-91F564E3909E}" type="presOf" srcId="{0BC9B74E-C578-4B47-9834-FF9E91B457C7}" destId="{7FF27671-811B-4271-BDCA-BE7C2F334318}" srcOrd="0" destOrd="0" presId="urn:microsoft.com/office/officeart/2005/8/layout/gear1"/>
    <dgm:cxn modelId="{8BADD293-BB57-4DAD-B1B6-2EA92D711DDC}" type="presOf" srcId="{7381AD81-B90B-4406-A837-6CF5F4EC21EF}" destId="{316A42DA-D02C-45B8-B7C3-D328F03C6696}" srcOrd="0" destOrd="0" presId="urn:microsoft.com/office/officeart/2005/8/layout/gear1"/>
    <dgm:cxn modelId="{25ED8FBD-DC6A-472C-AB64-40C3248B8130}" type="presOf" srcId="{7381AD81-B90B-4406-A837-6CF5F4EC21EF}" destId="{4977D06E-DACA-4D66-A266-3B5953828563}" srcOrd="2" destOrd="0" presId="urn:microsoft.com/office/officeart/2005/8/layout/gear1"/>
    <dgm:cxn modelId="{67A80AC0-C248-4DA8-84A1-2B0F0B6BCB1B}" type="presOf" srcId="{55810A52-20B0-4F4E-8C60-D1DB4D25E12D}" destId="{C0BDEAAD-A582-4F15-B179-F7A906E7B75B}" srcOrd="0" destOrd="0" presId="urn:microsoft.com/office/officeart/2005/8/layout/gear1"/>
    <dgm:cxn modelId="{075052C7-F6E5-4CA2-BA34-2BF9A25C5094}" type="presOf" srcId="{55810A52-20B0-4F4E-8C60-D1DB4D25E12D}" destId="{86FD5271-0854-4D58-ABF2-35D96EDE834C}" srcOrd="2" destOrd="0" presId="urn:microsoft.com/office/officeart/2005/8/layout/gear1"/>
    <dgm:cxn modelId="{ADB48AD7-5206-46AA-BC5A-2D6E32617D76}" type="presOf" srcId="{F88A11D3-9217-42AC-978D-24FFDBFD7D0B}" destId="{13E9267C-C8C2-42C3-8DCB-C7279D44AB8B}" srcOrd="0" destOrd="0" presId="urn:microsoft.com/office/officeart/2005/8/layout/gear1"/>
    <dgm:cxn modelId="{76FEA2DA-14DF-4CF3-9685-5AD1A9676D90}" type="presOf" srcId="{011EBBF6-D9F5-42DC-BFA4-E26EB9F1726D}" destId="{0F578C82-4FDD-4486-8BED-61A787313732}" srcOrd="0" destOrd="0" presId="urn:microsoft.com/office/officeart/2005/8/layout/gear1"/>
    <dgm:cxn modelId="{EB832FF6-18E8-4528-87C7-BDA30DA9C1CB}" srcId="{03C12465-89ED-41D4-833E-FB7DCECC5E89}" destId="{7381AD81-B90B-4406-A837-6CF5F4EC21EF}" srcOrd="1" destOrd="0" parTransId="{B65C5AB0-1CFA-4BDB-8243-FECF81CDD837}" sibTransId="{9094BAE6-9673-462D-AB13-F06EF7339EA1}"/>
    <dgm:cxn modelId="{530B84FA-1294-492C-B957-D643BA89939A}" type="presOf" srcId="{0BC9B74E-C578-4B47-9834-FF9E91B457C7}" destId="{EB317D2D-6796-45E2-88FE-3CF1AA70270D}" srcOrd="2" destOrd="0" presId="urn:microsoft.com/office/officeart/2005/8/layout/gear1"/>
    <dgm:cxn modelId="{7AB67136-C061-4FF3-A558-C2CAA2CAB735}" type="presParOf" srcId="{7CA95EC8-48DF-480A-B7E6-952A93AA90D1}" destId="{7FF27671-811B-4271-BDCA-BE7C2F334318}" srcOrd="0" destOrd="0" presId="urn:microsoft.com/office/officeart/2005/8/layout/gear1"/>
    <dgm:cxn modelId="{3A735D15-30C5-445F-B304-4A5DC4BC6189}" type="presParOf" srcId="{7CA95EC8-48DF-480A-B7E6-952A93AA90D1}" destId="{567ACAEE-7BFE-4852-B19C-443D9D00333A}" srcOrd="1" destOrd="0" presId="urn:microsoft.com/office/officeart/2005/8/layout/gear1"/>
    <dgm:cxn modelId="{7771DCAB-2225-45C7-B6AF-09B5EC7CDDEE}" type="presParOf" srcId="{7CA95EC8-48DF-480A-B7E6-952A93AA90D1}" destId="{EB317D2D-6796-45E2-88FE-3CF1AA70270D}" srcOrd="2" destOrd="0" presId="urn:microsoft.com/office/officeart/2005/8/layout/gear1"/>
    <dgm:cxn modelId="{5B31475C-77CA-4F1E-8CF6-61633C1D929D}" type="presParOf" srcId="{7CA95EC8-48DF-480A-B7E6-952A93AA90D1}" destId="{316A42DA-D02C-45B8-B7C3-D328F03C6696}" srcOrd="3" destOrd="0" presId="urn:microsoft.com/office/officeart/2005/8/layout/gear1"/>
    <dgm:cxn modelId="{3EA253DD-D0C5-4362-835F-E1051EDDCCDD}" type="presParOf" srcId="{7CA95EC8-48DF-480A-B7E6-952A93AA90D1}" destId="{A7980D72-4195-4770-A28E-68F814206DAD}" srcOrd="4" destOrd="0" presId="urn:microsoft.com/office/officeart/2005/8/layout/gear1"/>
    <dgm:cxn modelId="{98E6FECA-1983-4B69-BC85-1278A7EB841A}" type="presParOf" srcId="{7CA95EC8-48DF-480A-B7E6-952A93AA90D1}" destId="{4977D06E-DACA-4D66-A266-3B5953828563}" srcOrd="5" destOrd="0" presId="urn:microsoft.com/office/officeart/2005/8/layout/gear1"/>
    <dgm:cxn modelId="{F372CD65-17FA-4169-9985-DEB74CAED911}" type="presParOf" srcId="{7CA95EC8-48DF-480A-B7E6-952A93AA90D1}" destId="{C0BDEAAD-A582-4F15-B179-F7A906E7B75B}" srcOrd="6" destOrd="0" presId="urn:microsoft.com/office/officeart/2005/8/layout/gear1"/>
    <dgm:cxn modelId="{33E4A59B-B514-4460-8140-BF52D1CDB73A}" type="presParOf" srcId="{7CA95EC8-48DF-480A-B7E6-952A93AA90D1}" destId="{600ECBD5-BA0C-4D75-A33E-4D3CC766E61A}" srcOrd="7" destOrd="0" presId="urn:microsoft.com/office/officeart/2005/8/layout/gear1"/>
    <dgm:cxn modelId="{3DD163FF-FA47-4E8A-AD80-143BA500BAC1}" type="presParOf" srcId="{7CA95EC8-48DF-480A-B7E6-952A93AA90D1}" destId="{86FD5271-0854-4D58-ABF2-35D96EDE834C}" srcOrd="8" destOrd="0" presId="urn:microsoft.com/office/officeart/2005/8/layout/gear1"/>
    <dgm:cxn modelId="{C1E8CC2E-9BE8-4AB4-B6F9-7A2E24519DDE}" type="presParOf" srcId="{7CA95EC8-48DF-480A-B7E6-952A93AA90D1}" destId="{07593AB9-1FFF-42C4-A792-AD87CCC1E340}" srcOrd="9" destOrd="0" presId="urn:microsoft.com/office/officeart/2005/8/layout/gear1"/>
    <dgm:cxn modelId="{92474DA7-8EDD-47B1-B553-0C821EE4575A}" type="presParOf" srcId="{7CA95EC8-48DF-480A-B7E6-952A93AA90D1}" destId="{0F578C82-4FDD-4486-8BED-61A787313732}" srcOrd="10" destOrd="0" presId="urn:microsoft.com/office/officeart/2005/8/layout/gear1"/>
    <dgm:cxn modelId="{05305E9A-0077-4D62-A212-14E01EB59354}" type="presParOf" srcId="{7CA95EC8-48DF-480A-B7E6-952A93AA90D1}" destId="{1D477CF8-F295-42E2-B10B-9CF5BF4FEFE7}" srcOrd="11" destOrd="0" presId="urn:microsoft.com/office/officeart/2005/8/layout/gear1"/>
    <dgm:cxn modelId="{916F07D8-86CF-4E7A-809B-4906A5EE7CD6}" type="presParOf" srcId="{7CA95EC8-48DF-480A-B7E6-952A93AA90D1}" destId="{13E9267C-C8C2-42C3-8DCB-C7279D44AB8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27671-811B-4271-BDCA-BE7C2F334318}">
      <dsp:nvSpPr>
        <dsp:cNvPr id="0" name=""/>
        <dsp:cNvSpPr/>
      </dsp:nvSpPr>
      <dsp:spPr>
        <a:xfrm>
          <a:off x="6466242" y="1698751"/>
          <a:ext cx="5143865" cy="4341108"/>
        </a:xfrm>
        <a:prstGeom prst="gear9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500" b="1" kern="1200" dirty="0">
              <a:solidFill>
                <a:schemeClr val="accent1"/>
              </a:solidFill>
            </a:rPr>
            <a:t>Укупни приходи и примања буџета општине за 2022. годину </a:t>
          </a:r>
          <a:r>
            <a:rPr lang="sr-Cyrl-RS" sz="2500" b="1" kern="1200" dirty="0">
              <a:solidFill>
                <a:schemeClr val="accent6">
                  <a:lumMod val="50000"/>
                </a:schemeClr>
              </a:solidFill>
            </a:rPr>
            <a:t>1.040.500.000</a:t>
          </a:r>
          <a:r>
            <a:rPr lang="sr-Latn-RS" sz="2500" b="1" kern="1200" dirty="0">
              <a:solidFill>
                <a:schemeClr val="accent6">
                  <a:lumMod val="50000"/>
                </a:schemeClr>
              </a:solidFill>
            </a:rPr>
            <a:t>,00</a:t>
          </a:r>
          <a:endParaRPr lang="en-US" sz="25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7440391" y="2715635"/>
        <a:ext cx="3195567" cy="2231419"/>
      </dsp:txXfrm>
    </dsp:sp>
    <dsp:sp modelId="{316A42DA-D02C-45B8-B7C3-D328F03C6696}">
      <dsp:nvSpPr>
        <dsp:cNvPr id="0" name=""/>
        <dsp:cNvSpPr/>
      </dsp:nvSpPr>
      <dsp:spPr>
        <a:xfrm>
          <a:off x="0" y="1863370"/>
          <a:ext cx="4222005" cy="3895068"/>
        </a:xfrm>
        <a:prstGeom prst="gear6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000" b="1" kern="1200" dirty="0"/>
            <a:t>Нераспоређени вишак прихода и примања из ранијих година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000" b="1" kern="1200" dirty="0">
              <a:solidFill>
                <a:schemeClr val="accent1"/>
              </a:solidFill>
            </a:rPr>
            <a:t>122.149.829,00</a:t>
          </a:r>
        </a:p>
      </dsp:txBody>
      <dsp:txXfrm>
        <a:off x="1028119" y="2849892"/>
        <a:ext cx="2165767" cy="1922024"/>
      </dsp:txXfrm>
    </dsp:sp>
    <dsp:sp modelId="{C0BDEAAD-A582-4F15-B179-F7A906E7B75B}">
      <dsp:nvSpPr>
        <dsp:cNvPr id="0" name=""/>
        <dsp:cNvSpPr/>
      </dsp:nvSpPr>
      <dsp:spPr>
        <a:xfrm rot="20700000">
          <a:off x="3294521" y="-226777"/>
          <a:ext cx="4172733" cy="3630704"/>
        </a:xfrm>
        <a:prstGeom prst="gear6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200" b="1" kern="1200" dirty="0"/>
            <a:t>Укупни приходи и примања </a:t>
          </a:r>
          <a:r>
            <a:rPr lang="sr-Cyrl-RS" sz="2200" b="1" kern="1200" dirty="0">
              <a:solidFill>
                <a:schemeClr val="bg2">
                  <a:lumMod val="50000"/>
                </a:schemeClr>
              </a:solidFill>
            </a:rPr>
            <a:t>918.35</a:t>
          </a:r>
          <a:r>
            <a:rPr lang="sr-Cyrl-RS" sz="2200" b="1" kern="1200" dirty="0">
              <a:solidFill>
                <a:schemeClr val="accent1"/>
              </a:solidFill>
            </a:rPr>
            <a:t>0.171</a:t>
          </a:r>
          <a:r>
            <a:rPr lang="sr-Latn-RS" sz="2200" b="1" kern="1200" dirty="0">
              <a:solidFill>
                <a:schemeClr val="accent1"/>
              </a:solidFill>
            </a:rPr>
            <a:t>,00</a:t>
          </a:r>
          <a:endParaRPr lang="en-US" sz="2200" b="1" kern="1200" dirty="0"/>
        </a:p>
      </dsp:txBody>
      <dsp:txXfrm rot="-20700000">
        <a:off x="4241873" y="537392"/>
        <a:ext cx="2278029" cy="2102363"/>
      </dsp:txXfrm>
    </dsp:sp>
    <dsp:sp modelId="{0F578C82-4FDD-4486-8BED-61A787313732}">
      <dsp:nvSpPr>
        <dsp:cNvPr id="0" name=""/>
        <dsp:cNvSpPr/>
      </dsp:nvSpPr>
      <dsp:spPr>
        <a:xfrm>
          <a:off x="4594192" y="3870507"/>
          <a:ext cx="764582" cy="1691576"/>
        </a:xfrm>
        <a:prstGeom prst="circularArrow">
          <a:avLst>
            <a:gd name="adj1" fmla="val 4688"/>
            <a:gd name="adj2" fmla="val 299029"/>
            <a:gd name="adj3" fmla="val 2546377"/>
            <a:gd name="adj4" fmla="val 15797665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477CF8-F295-42E2-B10B-9CF5BF4FEFE7}">
      <dsp:nvSpPr>
        <dsp:cNvPr id="0" name=""/>
        <dsp:cNvSpPr/>
      </dsp:nvSpPr>
      <dsp:spPr>
        <a:xfrm>
          <a:off x="8059616" y="610045"/>
          <a:ext cx="679646" cy="718353"/>
        </a:xfrm>
        <a:prstGeom prst="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9267C-C8C2-42C3-8DCB-C7279D44AB8B}">
      <dsp:nvSpPr>
        <dsp:cNvPr id="0" name=""/>
        <dsp:cNvSpPr/>
      </dsp:nvSpPr>
      <dsp:spPr>
        <a:xfrm>
          <a:off x="1534903" y="499223"/>
          <a:ext cx="1234681" cy="614168"/>
        </a:xfrm>
        <a:prstGeom prst="left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0.0018</cdr:y>
    </cdr:from>
    <cdr:to>
      <cdr:x>1</cdr:x>
      <cdr:y>0.08003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-110837" y="12524"/>
          <a:ext cx="12081164" cy="544946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6">
            <a:lumMod val="75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  <a:softEdge rad="63500"/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r-Cyrl-RS" sz="2200" b="1" dirty="0">
              <a:solidFill>
                <a:schemeClr val="tx1"/>
              </a:solidFill>
            </a:rPr>
            <a:t>4.1. Структура прихода и примања у 2022. години</a:t>
          </a:r>
          <a:endParaRPr lang="en-US" sz="2200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CC580-DA9A-44B0-8442-707DBA005195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A1B66-1F34-468A-98F9-D79C07BB5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2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A1B66-1F34-468A-98F9-D79C07BB52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4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701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98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32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5549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62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6265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817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97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236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003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82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967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487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4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655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95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952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8163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27" y="451428"/>
            <a:ext cx="5181600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6054" y="193001"/>
            <a:ext cx="71858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8000" b="1" i="1" dirty="0">
                <a:ln>
                  <a:solidFill>
                    <a:schemeClr val="accent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Franklin Gothic Medium" panose="020B0603020102020204" pitchFamily="34" charset="0"/>
              </a:rPr>
              <a:t>ОПШТИНА</a:t>
            </a:r>
            <a:r>
              <a:rPr lang="sr-Cyrl-RS" sz="8000" b="1" i="1" dirty="0">
                <a:solidFill>
                  <a:schemeClr val="accent6">
                    <a:lumMod val="75000"/>
                  </a:schemeClr>
                </a:solidFill>
                <a:effectLst/>
                <a:latin typeface="Franklin Gothic Medium" panose="020B0603020102020204" pitchFamily="34" charset="0"/>
              </a:rPr>
              <a:t> БАЧ</a:t>
            </a:r>
            <a:endParaRPr lang="en-US" sz="8000" b="1" i="1" dirty="0">
              <a:solidFill>
                <a:schemeClr val="accent6">
                  <a:lumMod val="75000"/>
                </a:schemeClr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9116" y="1328259"/>
            <a:ext cx="753331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5400" b="1" dirty="0">
                <a:latin typeface="Century" panose="02040604050505020304" pitchFamily="18" charset="0"/>
              </a:rPr>
              <a:t>ГРАЂАНСКИ ВОДИЧ КРОЗ БУЏЕТ ЗА</a:t>
            </a:r>
            <a:r>
              <a:rPr lang="sr-Latn-RS" sz="5400" b="1" dirty="0">
                <a:latin typeface="Century" panose="02040604050505020304" pitchFamily="18" charset="0"/>
              </a:rPr>
              <a:t> </a:t>
            </a:r>
            <a:r>
              <a:rPr lang="sr-Cyrl-RS" sz="5400" b="1" dirty="0">
                <a:latin typeface="Century" panose="02040604050505020304" pitchFamily="18" charset="0"/>
              </a:rPr>
              <a:t>20</a:t>
            </a:r>
            <a:r>
              <a:rPr lang="sr-Latn-RS" sz="5400" b="1" dirty="0">
                <a:latin typeface="Century" panose="02040604050505020304" pitchFamily="18" charset="0"/>
              </a:rPr>
              <a:t>22</a:t>
            </a:r>
            <a:r>
              <a:rPr lang="sr-Cyrl-RS" sz="5400" b="1" dirty="0">
                <a:latin typeface="Century" panose="02040604050505020304" pitchFamily="18" charset="0"/>
              </a:rPr>
              <a:t>. ГОДИНУ – </a:t>
            </a:r>
            <a:r>
              <a:rPr lang="sr-Latn-RS" sz="5400" b="1" dirty="0">
                <a:latin typeface="Century" panose="02040604050505020304" pitchFamily="18" charset="0"/>
              </a:rPr>
              <a:t>I</a:t>
            </a:r>
            <a:r>
              <a:rPr lang="sr-Cyrl-RS" sz="5400" b="1" dirty="0">
                <a:latin typeface="Century" panose="02040604050505020304" pitchFamily="18" charset="0"/>
              </a:rPr>
              <a:t> РЕБАЛАНС БУЏЕТА</a:t>
            </a:r>
          </a:p>
          <a:p>
            <a:endParaRPr lang="en-US" sz="5400" b="1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432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063765567"/>
              </p:ext>
            </p:extLst>
          </p:nvPr>
        </p:nvGraphicFramePr>
        <p:xfrm>
          <a:off x="1754909" y="802794"/>
          <a:ext cx="9430327" cy="6055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7331243"/>
              </p:ext>
            </p:extLst>
          </p:nvPr>
        </p:nvGraphicFramePr>
        <p:xfrm>
          <a:off x="110837" y="0"/>
          <a:ext cx="12081164" cy="6965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D75F646-D284-4958-8F52-C790F6B364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7439930"/>
              </p:ext>
            </p:extLst>
          </p:nvPr>
        </p:nvGraphicFramePr>
        <p:xfrm>
          <a:off x="247651" y="600890"/>
          <a:ext cx="11944350" cy="6171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0992112"/>
              </p:ext>
            </p:extLst>
          </p:nvPr>
        </p:nvGraphicFramePr>
        <p:xfrm>
          <a:off x="4678681" y="889635"/>
          <a:ext cx="7513320" cy="4792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C974B65-1674-E27E-1BE2-B6578B6B36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2887832"/>
              </p:ext>
            </p:extLst>
          </p:nvPr>
        </p:nvGraphicFramePr>
        <p:xfrm>
          <a:off x="110837" y="600890"/>
          <a:ext cx="12081163" cy="6171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39895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2000" cy="46412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4.2. Шта се променило у односу на усвојену одлуку о буџету за 2022. годину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186146" y="2005980"/>
            <a:ext cx="5486400" cy="2448453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200" b="1" dirty="0">
                <a:solidFill>
                  <a:schemeClr val="accent1"/>
                </a:solidFill>
              </a:rPr>
              <a:t>Укупни приходи и примања су се повећали у односу на усвојену одлуку о буџету за 2022. годину за </a:t>
            </a:r>
            <a:r>
              <a:rPr lang="sr-Cyrl-RS" sz="2200" b="1" dirty="0">
                <a:solidFill>
                  <a:schemeClr val="accent6">
                    <a:lumMod val="50000"/>
                  </a:schemeClr>
                </a:solidFill>
              </a:rPr>
              <a:t>223.192.000,00 </a:t>
            </a:r>
            <a:r>
              <a:rPr lang="sr-Cyrl-RS" sz="2200" b="1" dirty="0">
                <a:solidFill>
                  <a:schemeClr val="accent1"/>
                </a:solidFill>
              </a:rPr>
              <a:t>динара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5938248" y="2906757"/>
            <a:ext cx="1391920" cy="56896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ardrop 11"/>
          <p:cNvSpPr/>
          <p:nvPr/>
        </p:nvSpPr>
        <p:spPr>
          <a:xfrm>
            <a:off x="7264866" y="1510018"/>
            <a:ext cx="4029243" cy="3934437"/>
          </a:xfrm>
          <a:prstGeom prst="teardrop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200" b="1" dirty="0">
                <a:solidFill>
                  <a:schemeClr val="accent1"/>
                </a:solidFill>
              </a:rPr>
              <a:t>Највеће повећање бележимо код трансфера од других нивоа власти и примања од продаје непокретности у корист нивоа општина. </a:t>
            </a:r>
            <a:endParaRPr lang="en-US" sz="2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835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" y="19327"/>
            <a:ext cx="12192000" cy="5414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 На шта се троши Ваш новац</a:t>
            </a:r>
            <a:endParaRPr lang="en-US" sz="22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941" y="1153062"/>
            <a:ext cx="1379348" cy="1173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92" y="2215506"/>
            <a:ext cx="1379348" cy="1173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93" y="1153835"/>
            <a:ext cx="1379348" cy="1173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940" y="2334291"/>
            <a:ext cx="1379347" cy="1173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9" y="1152289"/>
            <a:ext cx="1379347" cy="11734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485" y="3484435"/>
            <a:ext cx="1379347" cy="11689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602" y="3484435"/>
            <a:ext cx="1379348" cy="11734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258" y="3476686"/>
            <a:ext cx="1379347" cy="11648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6" y="2319831"/>
            <a:ext cx="1379349" cy="1186641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8084591" y="439834"/>
            <a:ext cx="3965169" cy="202886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Субвенције из буџета </a:t>
            </a:r>
            <a:r>
              <a:rPr lang="sr-Cyrl-RS" sz="1400" dirty="0">
                <a:solidFill>
                  <a:schemeClr val="tx1"/>
                </a:solidFill>
              </a:rPr>
              <a:t>– планира локална самоуправа како би помогла ЈКП Тврђава из Бача, физичким лицима или одређеним секторима економије као на пример пољопривреди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939528" y="2254953"/>
            <a:ext cx="3110232" cy="174931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Социјална заштита </a:t>
            </a:r>
            <a:r>
              <a:rPr lang="sr-Cyrl-RS" sz="1400" dirty="0">
                <a:solidFill>
                  <a:schemeClr val="tx1"/>
                </a:solidFill>
              </a:rPr>
              <a:t>– обухвата све трошкове исплате социјалне помоћи за различите категорије становништва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501960" y="5171975"/>
            <a:ext cx="4027049" cy="163018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Буџетска резерва </a:t>
            </a:r>
            <a:r>
              <a:rPr lang="sr-Cyrl-RS" sz="1400" dirty="0">
                <a:solidFill>
                  <a:schemeClr val="tx1"/>
                </a:solidFill>
              </a:rPr>
              <a:t>– представља новац који се користи за непланиране сврхе и у сврхе за које се у току године покаже да су неопходна додатна новчана средства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7753184" y="3773197"/>
            <a:ext cx="3991775" cy="145461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Капитални расходи </a:t>
            </a:r>
            <a:r>
              <a:rPr lang="sr-Cyrl-RS" sz="1400" dirty="0">
                <a:solidFill>
                  <a:schemeClr val="tx1"/>
                </a:solidFill>
              </a:rPr>
              <a:t>– су трошкови за основна средства (зграде, грађевинске објекте, машине и опрему, земљиште и сл)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39762" y="4748866"/>
            <a:ext cx="3736379" cy="21636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Донације, дотације и трансфери </a:t>
            </a:r>
            <a:r>
              <a:rPr lang="sr-Cyrl-RS" sz="1400" dirty="0">
                <a:solidFill>
                  <a:schemeClr val="accent1"/>
                </a:solidFill>
              </a:rPr>
              <a:t>– су трошкови које општина Бач има за дотацију и трансфера осталим нивоима власти (у највећој мери се врши трансфер према школама)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14105" y="2792758"/>
            <a:ext cx="3586480" cy="196087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Коришћење роба и услуга </a:t>
            </a:r>
            <a:r>
              <a:rPr lang="sr-Cyrl-RS" sz="1400" dirty="0">
                <a:solidFill>
                  <a:schemeClr val="accent1"/>
                </a:solidFill>
              </a:rPr>
              <a:t>– обухвата сталне трошкове, путне трошкове, услуге по уговору, специјализоване услуге, трошкове материјала и текуће поправке и одржавање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77188" y="822574"/>
            <a:ext cx="3490424" cy="165608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Расходи за запослене </a:t>
            </a:r>
            <a:r>
              <a:rPr lang="sr-Cyrl-RS" sz="1400" dirty="0">
                <a:solidFill>
                  <a:schemeClr val="accent1"/>
                </a:solidFill>
              </a:rPr>
              <a:t>– представљају све трошкове за запослене, како у управи тако и код буџетских корисника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492091" y="4856597"/>
            <a:ext cx="2680802" cy="172387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300" b="1" dirty="0">
                <a:solidFill>
                  <a:schemeClr val="accent1"/>
                </a:solidFill>
              </a:rPr>
              <a:t>Остали расходи </a:t>
            </a:r>
            <a:r>
              <a:rPr lang="sr-Cyrl-RS" sz="1300" dirty="0">
                <a:solidFill>
                  <a:schemeClr val="accent1"/>
                </a:solidFill>
              </a:rPr>
              <a:t>– обухватају дотације невладиним организацијама, порезе, таксе, новчане казне и пенале</a:t>
            </a:r>
            <a:endParaRPr lang="en-US" sz="1300" dirty="0">
              <a:solidFill>
                <a:schemeClr val="accent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8084591" y="431125"/>
            <a:ext cx="3965169" cy="202886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Субвенције из буџета </a:t>
            </a:r>
            <a:r>
              <a:rPr lang="sr-Cyrl-RS" sz="1400" dirty="0">
                <a:solidFill>
                  <a:schemeClr val="accent1"/>
                </a:solidFill>
              </a:rPr>
              <a:t>– планира локална самоуправа како би помогла ЈКП Тврђава из Бача, физичким лицима или одређеним секторима економије као на пример пољопривреди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8939528" y="2246244"/>
            <a:ext cx="3110232" cy="174931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Социјална заштита </a:t>
            </a:r>
            <a:r>
              <a:rPr lang="sr-Cyrl-RS" sz="1400" dirty="0">
                <a:solidFill>
                  <a:schemeClr val="accent1"/>
                </a:solidFill>
              </a:rPr>
              <a:t>– обухвата све трошкове исплате социјалне помоћи за различите категорије становништва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7501960" y="5163266"/>
            <a:ext cx="4027049" cy="1630186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Буџетска резерва </a:t>
            </a:r>
            <a:r>
              <a:rPr lang="sr-Cyrl-RS" sz="1400" dirty="0">
                <a:solidFill>
                  <a:schemeClr val="accent1"/>
                </a:solidFill>
              </a:rPr>
              <a:t>– представља новац који се користи за непланиране сврхе и у сврхе за које се у току године покаже да су неопходна додатна новчана средства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753184" y="3764488"/>
            <a:ext cx="3991775" cy="145461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Капитални расходи </a:t>
            </a:r>
            <a:r>
              <a:rPr lang="sr-Cyrl-RS" sz="1400" dirty="0">
                <a:solidFill>
                  <a:schemeClr val="accent1"/>
                </a:solidFill>
              </a:rPr>
              <a:t>– су трошкови за основна средства (зграде, грађевинске објекте, машине и опрему, земљиште и сл)</a:t>
            </a:r>
            <a:endParaRPr lang="en-US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130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1999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5.1. Структура расхода и издатака у 20</a:t>
            </a:r>
            <a:r>
              <a:rPr lang="sr-Latn-RS" sz="2200" b="1" dirty="0">
                <a:solidFill>
                  <a:schemeClr val="tx1"/>
                </a:solidFill>
              </a:rPr>
              <a:t>2</a:t>
            </a:r>
            <a:r>
              <a:rPr lang="sr-Cyrl-RS" sz="2200" b="1" dirty="0">
                <a:solidFill>
                  <a:schemeClr val="tx1"/>
                </a:solidFill>
              </a:rPr>
              <a:t>2.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86583BE-152E-B2E3-BDFF-5C2014AE16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2076631"/>
              </p:ext>
            </p:extLst>
          </p:nvPr>
        </p:nvGraphicFramePr>
        <p:xfrm>
          <a:off x="1" y="544946"/>
          <a:ext cx="12191998" cy="6313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5016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0"/>
            <a:ext cx="12191999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5.2. Шта се променило у односу на усвојену одлуку о буџету за 2022. годину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693" y="1437264"/>
            <a:ext cx="1156887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000" b="1" dirty="0"/>
              <a:t>Укупни трошкови општине Бач за 2022. годину по овом ребалансу су се повећали у односу на буџет општине Бач за 2022. годину за </a:t>
            </a:r>
            <a:r>
              <a:rPr lang="sr-Cyrl-RS" sz="3000" b="1" dirty="0">
                <a:solidFill>
                  <a:schemeClr val="accent1"/>
                </a:solidFill>
              </a:rPr>
              <a:t>223.192.000,00 </a:t>
            </a:r>
            <a:r>
              <a:rPr lang="sr-Cyrl-RS" sz="3000" b="1" dirty="0"/>
              <a:t>динара. </a:t>
            </a:r>
          </a:p>
          <a:p>
            <a:pPr algn="ctr"/>
            <a:endParaRPr lang="sr-Cyrl-RS" sz="3000" b="1" dirty="0"/>
          </a:p>
          <a:p>
            <a:pPr algn="ctr"/>
            <a:r>
              <a:rPr lang="sr-Cyrl-RS" sz="3000" b="1" dirty="0"/>
              <a:t>Највеће повећање бележимо код капиталних пројеката.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146" y="4340802"/>
            <a:ext cx="4016204" cy="2517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7148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12192000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5.3. Програмско трошење у 2022.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182" y="785091"/>
            <a:ext cx="37961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1600" b="1" dirty="0"/>
              <a:t>Буџет наше Општине је програмски, то значи да је новац намењен за програме који доприносе испуњавању стратешких циљева развоја наше Општине, а трошкови буџета распоређени су према програмским активностима и пројектима на који се односе. Програмски буџет преставља ефикасан механизам за управљање учинком јавне управе, успоставља већу одговорност корисника, утврђује приоритете расхода и издатака и омогућава транспарентније спровођење јавних политика и јавне потрошње.</a:t>
            </a:r>
            <a:endParaRPr lang="en-US" sz="1600" b="1" dirty="0"/>
          </a:p>
        </p:txBody>
      </p:sp>
      <p:sp>
        <p:nvSpPr>
          <p:cNvPr id="4" name="Bevel 3"/>
          <p:cNvSpPr/>
          <p:nvPr/>
        </p:nvSpPr>
        <p:spPr>
          <a:xfrm>
            <a:off x="4581236" y="572655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5" name="Bevel 4"/>
          <p:cNvSpPr/>
          <p:nvPr/>
        </p:nvSpPr>
        <p:spPr>
          <a:xfrm>
            <a:off x="6483927" y="572655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6" name="Bevel 5"/>
          <p:cNvSpPr/>
          <p:nvPr/>
        </p:nvSpPr>
        <p:spPr>
          <a:xfrm>
            <a:off x="8386618" y="572655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  <p:sp>
        <p:nvSpPr>
          <p:cNvPr id="7" name="Bevel 6"/>
          <p:cNvSpPr/>
          <p:nvPr/>
        </p:nvSpPr>
        <p:spPr>
          <a:xfrm>
            <a:off x="10289309" y="2161309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8 – предшколско васпитање и образовање</a:t>
            </a:r>
          </a:p>
        </p:txBody>
      </p:sp>
      <p:sp>
        <p:nvSpPr>
          <p:cNvPr id="8" name="Bevel 7"/>
          <p:cNvSpPr/>
          <p:nvPr/>
        </p:nvSpPr>
        <p:spPr>
          <a:xfrm>
            <a:off x="8386615" y="2161309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7 – организација саобраћаја и саобраћајне инфраструктуре</a:t>
            </a:r>
          </a:p>
        </p:txBody>
      </p:sp>
      <p:sp>
        <p:nvSpPr>
          <p:cNvPr id="9" name="Bevel 8"/>
          <p:cNvSpPr/>
          <p:nvPr/>
        </p:nvSpPr>
        <p:spPr>
          <a:xfrm>
            <a:off x="6483926" y="2161309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6 – Заштита животне средине</a:t>
            </a:r>
          </a:p>
        </p:txBody>
      </p:sp>
      <p:sp>
        <p:nvSpPr>
          <p:cNvPr id="10" name="Bevel 9"/>
          <p:cNvSpPr/>
          <p:nvPr/>
        </p:nvSpPr>
        <p:spPr>
          <a:xfrm>
            <a:off x="10289309" y="572655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4 – развој туризма</a:t>
            </a:r>
          </a:p>
        </p:txBody>
      </p:sp>
      <p:sp>
        <p:nvSpPr>
          <p:cNvPr id="11" name="Bevel 10"/>
          <p:cNvSpPr/>
          <p:nvPr/>
        </p:nvSpPr>
        <p:spPr>
          <a:xfrm>
            <a:off x="4581234" y="2175164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5 – пољопривреда и рурални развој</a:t>
            </a:r>
          </a:p>
        </p:txBody>
      </p:sp>
      <p:sp>
        <p:nvSpPr>
          <p:cNvPr id="12" name="Bevel 11"/>
          <p:cNvSpPr/>
          <p:nvPr/>
        </p:nvSpPr>
        <p:spPr>
          <a:xfrm>
            <a:off x="10289308" y="374996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12 – здравствена заштита</a:t>
            </a:r>
          </a:p>
        </p:txBody>
      </p:sp>
      <p:sp>
        <p:nvSpPr>
          <p:cNvPr id="13" name="Bevel 12"/>
          <p:cNvSpPr/>
          <p:nvPr/>
        </p:nvSpPr>
        <p:spPr>
          <a:xfrm>
            <a:off x="10289307" y="5357089"/>
            <a:ext cx="1902691" cy="149629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17 – енергетска ефикасност и обновљиви извори енергије</a:t>
            </a:r>
          </a:p>
        </p:txBody>
      </p:sp>
      <p:sp>
        <p:nvSpPr>
          <p:cNvPr id="14" name="Bevel 13"/>
          <p:cNvSpPr/>
          <p:nvPr/>
        </p:nvSpPr>
        <p:spPr>
          <a:xfrm>
            <a:off x="8386612" y="3740727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11 – социјална и дечија заштита</a:t>
            </a:r>
          </a:p>
        </p:txBody>
      </p:sp>
      <p:sp>
        <p:nvSpPr>
          <p:cNvPr id="15" name="Bevel 14"/>
          <p:cNvSpPr/>
          <p:nvPr/>
        </p:nvSpPr>
        <p:spPr>
          <a:xfrm>
            <a:off x="8386552" y="5273962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16 – политички систем локалне самоуправе</a:t>
            </a:r>
          </a:p>
        </p:txBody>
      </p:sp>
      <p:sp>
        <p:nvSpPr>
          <p:cNvPr id="16" name="Bevel 15"/>
          <p:cNvSpPr/>
          <p:nvPr/>
        </p:nvSpPr>
        <p:spPr>
          <a:xfrm>
            <a:off x="6483907" y="3773054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10 – средње образовање и васпитање</a:t>
            </a:r>
          </a:p>
        </p:txBody>
      </p:sp>
      <p:sp>
        <p:nvSpPr>
          <p:cNvPr id="17" name="Bevel 16"/>
          <p:cNvSpPr/>
          <p:nvPr/>
        </p:nvSpPr>
        <p:spPr>
          <a:xfrm>
            <a:off x="4581218" y="374996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9 – основно образовање и васпитање</a:t>
            </a:r>
          </a:p>
        </p:txBody>
      </p:sp>
      <p:sp>
        <p:nvSpPr>
          <p:cNvPr id="18" name="Bevel 17"/>
          <p:cNvSpPr/>
          <p:nvPr/>
        </p:nvSpPr>
        <p:spPr>
          <a:xfrm>
            <a:off x="6483893" y="5278581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15 – опште услуге локалне самоуправе</a:t>
            </a:r>
          </a:p>
        </p:txBody>
      </p:sp>
      <p:sp>
        <p:nvSpPr>
          <p:cNvPr id="19" name="Bevel 18"/>
          <p:cNvSpPr/>
          <p:nvPr/>
        </p:nvSpPr>
        <p:spPr>
          <a:xfrm>
            <a:off x="4581175" y="5273962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14 – развој спорта и омладине</a:t>
            </a:r>
          </a:p>
        </p:txBody>
      </p:sp>
      <p:sp>
        <p:nvSpPr>
          <p:cNvPr id="20" name="Bevel 19"/>
          <p:cNvSpPr/>
          <p:nvPr/>
        </p:nvSpPr>
        <p:spPr>
          <a:xfrm>
            <a:off x="2543175" y="5269346"/>
            <a:ext cx="2037959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13 – развој културе и информисања</a:t>
            </a:r>
          </a:p>
        </p:txBody>
      </p:sp>
      <p:sp>
        <p:nvSpPr>
          <p:cNvPr id="23" name="Bevel 22"/>
          <p:cNvSpPr/>
          <p:nvPr/>
        </p:nvSpPr>
        <p:spPr>
          <a:xfrm>
            <a:off x="4581170" y="563420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24" name="Bevel 23"/>
          <p:cNvSpPr/>
          <p:nvPr/>
        </p:nvSpPr>
        <p:spPr>
          <a:xfrm>
            <a:off x="6483861" y="563420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25" name="Bevel 24"/>
          <p:cNvSpPr/>
          <p:nvPr/>
        </p:nvSpPr>
        <p:spPr>
          <a:xfrm>
            <a:off x="8386552" y="563420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  <p:sp>
        <p:nvSpPr>
          <p:cNvPr id="26" name="Bevel 25"/>
          <p:cNvSpPr/>
          <p:nvPr/>
        </p:nvSpPr>
        <p:spPr>
          <a:xfrm>
            <a:off x="10289243" y="2207492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8 – предшколско васпитање и образовање</a:t>
            </a:r>
          </a:p>
        </p:txBody>
      </p:sp>
      <p:sp>
        <p:nvSpPr>
          <p:cNvPr id="27" name="Bevel 26"/>
          <p:cNvSpPr/>
          <p:nvPr/>
        </p:nvSpPr>
        <p:spPr>
          <a:xfrm>
            <a:off x="10289243" y="618838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4 – развој туризма</a:t>
            </a:r>
          </a:p>
        </p:txBody>
      </p:sp>
      <p:sp>
        <p:nvSpPr>
          <p:cNvPr id="28" name="Bevel 27"/>
          <p:cNvSpPr/>
          <p:nvPr/>
        </p:nvSpPr>
        <p:spPr>
          <a:xfrm>
            <a:off x="4581104" y="60960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29" name="Bevel 28"/>
          <p:cNvSpPr/>
          <p:nvPr/>
        </p:nvSpPr>
        <p:spPr>
          <a:xfrm>
            <a:off x="6483795" y="60960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30" name="Bevel 29"/>
          <p:cNvSpPr/>
          <p:nvPr/>
        </p:nvSpPr>
        <p:spPr>
          <a:xfrm>
            <a:off x="8386486" y="60960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  <p:sp>
        <p:nvSpPr>
          <p:cNvPr id="31" name="Bevel 30"/>
          <p:cNvSpPr/>
          <p:nvPr/>
        </p:nvSpPr>
        <p:spPr>
          <a:xfrm>
            <a:off x="8386484" y="2142837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7 – организација саобраћаја и саобраћајне инфраструктуре</a:t>
            </a:r>
          </a:p>
        </p:txBody>
      </p:sp>
      <p:sp>
        <p:nvSpPr>
          <p:cNvPr id="32" name="Bevel 31"/>
          <p:cNvSpPr/>
          <p:nvPr/>
        </p:nvSpPr>
        <p:spPr>
          <a:xfrm>
            <a:off x="6483795" y="2142837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6 – Заштита животне средине</a:t>
            </a:r>
          </a:p>
        </p:txBody>
      </p:sp>
      <p:sp>
        <p:nvSpPr>
          <p:cNvPr id="33" name="Bevel 32"/>
          <p:cNvSpPr/>
          <p:nvPr/>
        </p:nvSpPr>
        <p:spPr>
          <a:xfrm>
            <a:off x="10289112" y="2189020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8 – предшколско васпитање и образовање</a:t>
            </a:r>
          </a:p>
        </p:txBody>
      </p:sp>
      <p:sp>
        <p:nvSpPr>
          <p:cNvPr id="34" name="Bevel 33"/>
          <p:cNvSpPr/>
          <p:nvPr/>
        </p:nvSpPr>
        <p:spPr>
          <a:xfrm>
            <a:off x="10289112" y="600366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4 – развој туризма</a:t>
            </a:r>
          </a:p>
        </p:txBody>
      </p:sp>
      <p:sp>
        <p:nvSpPr>
          <p:cNvPr id="35" name="Bevel 34"/>
          <p:cNvSpPr/>
          <p:nvPr/>
        </p:nvSpPr>
        <p:spPr>
          <a:xfrm>
            <a:off x="4580973" y="591131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36" name="Bevel 35"/>
          <p:cNvSpPr/>
          <p:nvPr/>
        </p:nvSpPr>
        <p:spPr>
          <a:xfrm>
            <a:off x="6483664" y="591131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37" name="Bevel 36"/>
          <p:cNvSpPr/>
          <p:nvPr/>
        </p:nvSpPr>
        <p:spPr>
          <a:xfrm>
            <a:off x="8386355" y="591131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  <p:sp>
        <p:nvSpPr>
          <p:cNvPr id="38" name="Bevel 37"/>
          <p:cNvSpPr/>
          <p:nvPr/>
        </p:nvSpPr>
        <p:spPr>
          <a:xfrm>
            <a:off x="4571929" y="2156688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5 – пољопривреда и рурални развој</a:t>
            </a:r>
          </a:p>
        </p:txBody>
      </p:sp>
      <p:sp>
        <p:nvSpPr>
          <p:cNvPr id="39" name="Bevel 38"/>
          <p:cNvSpPr/>
          <p:nvPr/>
        </p:nvSpPr>
        <p:spPr>
          <a:xfrm>
            <a:off x="10280003" y="3731487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12 – здравствена заштита</a:t>
            </a:r>
          </a:p>
        </p:txBody>
      </p:sp>
      <p:sp>
        <p:nvSpPr>
          <p:cNvPr id="40" name="Bevel 39"/>
          <p:cNvSpPr/>
          <p:nvPr/>
        </p:nvSpPr>
        <p:spPr>
          <a:xfrm>
            <a:off x="10280002" y="5338613"/>
            <a:ext cx="1902691" cy="1496291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17 – енергетска ефикасност и обновљиви извори енергије</a:t>
            </a:r>
          </a:p>
        </p:txBody>
      </p:sp>
      <p:sp>
        <p:nvSpPr>
          <p:cNvPr id="41" name="Bevel 40"/>
          <p:cNvSpPr/>
          <p:nvPr/>
        </p:nvSpPr>
        <p:spPr>
          <a:xfrm>
            <a:off x="8377307" y="3722251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11 – социјална и дечија заштита</a:t>
            </a:r>
          </a:p>
        </p:txBody>
      </p:sp>
      <p:sp>
        <p:nvSpPr>
          <p:cNvPr id="42" name="Bevel 41"/>
          <p:cNvSpPr/>
          <p:nvPr/>
        </p:nvSpPr>
        <p:spPr>
          <a:xfrm>
            <a:off x="8377247" y="5255486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16 – политички систем локалне самоуправе</a:t>
            </a:r>
          </a:p>
        </p:txBody>
      </p:sp>
      <p:sp>
        <p:nvSpPr>
          <p:cNvPr id="43" name="Bevel 42"/>
          <p:cNvSpPr/>
          <p:nvPr/>
        </p:nvSpPr>
        <p:spPr>
          <a:xfrm>
            <a:off x="6474602" y="3754578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10 – средње образовање и васпитање</a:t>
            </a:r>
          </a:p>
        </p:txBody>
      </p:sp>
      <p:sp>
        <p:nvSpPr>
          <p:cNvPr id="44" name="Bevel 43"/>
          <p:cNvSpPr/>
          <p:nvPr/>
        </p:nvSpPr>
        <p:spPr>
          <a:xfrm>
            <a:off x="4571913" y="3731487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9 – основно образовање и васпитање</a:t>
            </a:r>
          </a:p>
        </p:txBody>
      </p:sp>
      <p:sp>
        <p:nvSpPr>
          <p:cNvPr id="45" name="Bevel 44"/>
          <p:cNvSpPr/>
          <p:nvPr/>
        </p:nvSpPr>
        <p:spPr>
          <a:xfrm>
            <a:off x="6474588" y="5260105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15 – опште услуге локалне самоуправе</a:t>
            </a:r>
          </a:p>
        </p:txBody>
      </p:sp>
      <p:sp>
        <p:nvSpPr>
          <p:cNvPr id="46" name="Bevel 45"/>
          <p:cNvSpPr/>
          <p:nvPr/>
        </p:nvSpPr>
        <p:spPr>
          <a:xfrm>
            <a:off x="8377179" y="2124361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7 – организација саобраћаја и саобраћајне инфраструктуре</a:t>
            </a:r>
          </a:p>
        </p:txBody>
      </p:sp>
      <p:sp>
        <p:nvSpPr>
          <p:cNvPr id="47" name="Bevel 46"/>
          <p:cNvSpPr/>
          <p:nvPr/>
        </p:nvSpPr>
        <p:spPr>
          <a:xfrm>
            <a:off x="6474490" y="2124361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6 – Заштита животне средине</a:t>
            </a:r>
          </a:p>
        </p:txBody>
      </p:sp>
      <p:sp>
        <p:nvSpPr>
          <p:cNvPr id="48" name="Bevel 47"/>
          <p:cNvSpPr/>
          <p:nvPr/>
        </p:nvSpPr>
        <p:spPr>
          <a:xfrm>
            <a:off x="10279807" y="2170544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8 – предшколско васпитање и образовање</a:t>
            </a:r>
          </a:p>
        </p:txBody>
      </p:sp>
      <p:sp>
        <p:nvSpPr>
          <p:cNvPr id="49" name="Bevel 48"/>
          <p:cNvSpPr/>
          <p:nvPr/>
        </p:nvSpPr>
        <p:spPr>
          <a:xfrm>
            <a:off x="10279807" y="581890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4 – развој туризма</a:t>
            </a:r>
          </a:p>
        </p:txBody>
      </p:sp>
      <p:sp>
        <p:nvSpPr>
          <p:cNvPr id="50" name="Bevel 49"/>
          <p:cNvSpPr/>
          <p:nvPr/>
        </p:nvSpPr>
        <p:spPr>
          <a:xfrm>
            <a:off x="4571668" y="572655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51" name="Bevel 50"/>
          <p:cNvSpPr/>
          <p:nvPr/>
        </p:nvSpPr>
        <p:spPr>
          <a:xfrm>
            <a:off x="6474359" y="572655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52" name="Bevel 51"/>
          <p:cNvSpPr/>
          <p:nvPr/>
        </p:nvSpPr>
        <p:spPr>
          <a:xfrm>
            <a:off x="8377050" y="572655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</p:spTree>
    <p:extLst>
      <p:ext uri="{BB962C8B-B14F-4D97-AF65-F5344CB8AC3E}">
        <p14:creationId xmlns:p14="http://schemas.microsoft.com/office/powerpoint/2010/main" val="2965388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6267" y="544946"/>
            <a:ext cx="8915399" cy="505821"/>
          </a:xfrm>
        </p:spPr>
        <p:txBody>
          <a:bodyPr>
            <a:normAutofit/>
          </a:bodyPr>
          <a:lstStyle/>
          <a:p>
            <a:pPr algn="ctr"/>
            <a:r>
              <a:rPr lang="sr-Cyrl-RS" sz="1700" b="1" dirty="0"/>
              <a:t>У 2022. години општина Бач ће издвојити следеће износе за програме:</a:t>
            </a:r>
            <a:endParaRPr lang="en-US" sz="1700" b="1" dirty="0"/>
          </a:p>
          <a:p>
            <a:pPr algn="ctr"/>
            <a:endParaRPr lang="en-US" sz="17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2192000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5.3. Програмско трошење у 2022.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59023"/>
              </p:ext>
            </p:extLst>
          </p:nvPr>
        </p:nvGraphicFramePr>
        <p:xfrm>
          <a:off x="171450" y="904885"/>
          <a:ext cx="11849100" cy="5374737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7757808">
                  <a:extLst>
                    <a:ext uri="{9D8B030D-6E8A-4147-A177-3AD203B41FA5}">
                      <a16:colId xmlns:a16="http://schemas.microsoft.com/office/drawing/2014/main" val="3754103724"/>
                    </a:ext>
                  </a:extLst>
                </a:gridCol>
                <a:gridCol w="2325106">
                  <a:extLst>
                    <a:ext uri="{9D8B030D-6E8A-4147-A177-3AD203B41FA5}">
                      <a16:colId xmlns:a16="http://schemas.microsoft.com/office/drawing/2014/main" val="125140205"/>
                    </a:ext>
                  </a:extLst>
                </a:gridCol>
                <a:gridCol w="1766186">
                  <a:extLst>
                    <a:ext uri="{9D8B030D-6E8A-4147-A177-3AD203B41FA5}">
                      <a16:colId xmlns:a16="http://schemas.microsoft.com/office/drawing/2014/main" val="2561011078"/>
                    </a:ext>
                  </a:extLst>
                </a:gridCol>
              </a:tblGrid>
              <a:tr h="511776"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НАЗИВ ПРОГРАМА</a:t>
                      </a:r>
                      <a:endParaRPr lang="sr-Cyrl-R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ПЛАН ЗА 2022. ГОДИНУ</a:t>
                      </a:r>
                      <a:endParaRPr lang="sr-Cyrl-R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% УЧЕШЋА У РАСХОДИМА</a:t>
                      </a:r>
                      <a:endParaRPr lang="sr-Cyrl-R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extLst>
                  <a:ext uri="{0D108BD9-81ED-4DB2-BD59-A6C34878D82A}">
                    <a16:rowId xmlns:a16="http://schemas.microsoft.com/office/drawing/2014/main" val="4219536141"/>
                  </a:ext>
                </a:extLst>
              </a:tr>
              <a:tr h="3013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Програм 1 - Становање, урбанизам и просторно планирање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46.103.488,00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4,43%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54603399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2 - Комуналне делатности</a:t>
                      </a:r>
                      <a:endParaRPr lang="sr-Cyrl-R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73.300.000,00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7,04%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27871750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3 - Локални економски развој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17.537.823,00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1,69%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8608573"/>
                  </a:ext>
                </a:extLst>
              </a:tr>
              <a:tr h="254533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4 - Развој туризма</a:t>
                      </a:r>
                      <a:endParaRPr lang="sr-Cyrl-R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17.477.256,00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1,68%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8058430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5 - Пољопривреда и рурални развој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106.308.000,00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10,22%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5935811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6 - Заштита животне средине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13.675.000,00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1,31%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1518920"/>
                  </a:ext>
                </a:extLst>
              </a:tr>
              <a:tr h="4863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Програм 7 - Организација саобраћаја и саобраћајна инфраструктура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53.808.000,00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5,17%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5229698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8 - Предшколско образовање и васпитање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66.640.000,00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6,40%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0262587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9 - Основно образовање и васпитање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59.740.000,00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5,74%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5106368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10 - Средње образовање и васпитање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5.850.000,00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0,56%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5770213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11 - Социјална и дечија заштита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225.998.213,00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21,72%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3298591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12 - Здравствена заштита</a:t>
                      </a:r>
                      <a:endParaRPr lang="sr-Cyrl-R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19.114.210,00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1,84%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7860632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13 - Развој културе и информисања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30.001.370,00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2,88%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9893060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14 - Развој спорта и омладине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29.659.000,00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2,85%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4947202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15 - Опште услуге локалне самоуправе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230.871.700,00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22,19%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0465552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16 - Политички систем локалне самоуправе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34.601.850,00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3,33%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2390994"/>
                  </a:ext>
                </a:extLst>
              </a:tr>
              <a:tr h="2277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17 - Енергетска ефикасност и обновљиви извори енергије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9.814.090,00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0,94%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2224918"/>
                  </a:ext>
                </a:extLst>
              </a:tr>
              <a:tr h="266550"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УКУПНО: </a:t>
                      </a:r>
                      <a:endParaRPr lang="sr-Cyrl-R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1.040.500.000,00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2992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172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12192000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5.4. Најзначајнији пројекти у 2022.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37399" y="672584"/>
            <a:ext cx="3219715" cy="11264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chemeClr val="accent1"/>
                </a:solidFill>
              </a:rPr>
              <a:t>Реконструкција еко чесме у Селенчи – </a:t>
            </a:r>
            <a:r>
              <a:rPr lang="sr-Cyrl-RS" b="1" dirty="0">
                <a:solidFill>
                  <a:schemeClr val="accent6">
                    <a:lumMod val="75000"/>
                  </a:schemeClr>
                </a:solidFill>
              </a:rPr>
              <a:t>3.235.000,00 </a:t>
            </a:r>
            <a:r>
              <a:rPr lang="sr-Cyrl-RS" b="1" dirty="0">
                <a:solidFill>
                  <a:schemeClr val="accent1"/>
                </a:solidFill>
              </a:rPr>
              <a:t>динара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0876" y="4920531"/>
            <a:ext cx="3270681" cy="1625725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700" b="1" dirty="0">
                <a:solidFill>
                  <a:schemeClr val="tx1"/>
                </a:solidFill>
              </a:rPr>
              <a:t>Помоћ избеглим лицима – </a:t>
            </a:r>
            <a:r>
              <a:rPr lang="sr-Cyrl-RS" sz="17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8.015.000,00</a:t>
            </a:r>
            <a:r>
              <a:rPr lang="sr-Cyrl-RS" sz="1700" b="1" dirty="0">
                <a:solidFill>
                  <a:schemeClr val="accent1"/>
                </a:solidFill>
              </a:rPr>
              <a:t> </a:t>
            </a:r>
            <a:r>
              <a:rPr lang="sr-Cyrl-RS" sz="1700" b="1" dirty="0">
                <a:solidFill>
                  <a:schemeClr val="tx1"/>
                </a:solidFill>
              </a:rPr>
              <a:t>динара (95% средстава добијених од стране Комесаријата за избеглице)</a:t>
            </a:r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07830" y="3220425"/>
            <a:ext cx="3412351" cy="13435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chemeClr val="accent1"/>
                </a:solidFill>
              </a:rPr>
              <a:t>Изградња зграде за социјално становање у општини Бач– </a:t>
            </a:r>
            <a:r>
              <a:rPr lang="sr-Cyrl-RS" b="1" dirty="0">
                <a:solidFill>
                  <a:schemeClr val="accent6">
                    <a:lumMod val="75000"/>
                  </a:schemeClr>
                </a:solidFill>
              </a:rPr>
              <a:t>139.800.000,00 </a:t>
            </a:r>
            <a:r>
              <a:rPr lang="sr-Cyrl-RS" b="1" dirty="0">
                <a:solidFill>
                  <a:schemeClr val="accent1"/>
                </a:solidFill>
              </a:rPr>
              <a:t>динара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379476" y="662880"/>
            <a:ext cx="2651648" cy="193358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Пресвлачење бетонског пута у улици Николе Тесле у Плавни – </a:t>
            </a:r>
            <a:r>
              <a:rPr lang="sr-Cyrl-RS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9.750.000,00</a:t>
            </a:r>
            <a:r>
              <a:rPr lang="sr-Cyrl-RS" b="1" dirty="0">
                <a:solidFill>
                  <a:schemeClr val="accent1"/>
                </a:solidFill>
              </a:rPr>
              <a:t> </a:t>
            </a:r>
            <a:r>
              <a:rPr lang="sr-Cyrl-RS" b="1" dirty="0">
                <a:solidFill>
                  <a:schemeClr val="tx1"/>
                </a:solidFill>
              </a:rPr>
              <a:t>динара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677116" y="1884932"/>
            <a:ext cx="2307251" cy="1695612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r-Latn-RS" sz="1700" b="1" dirty="0">
              <a:solidFill>
                <a:schemeClr val="tx1"/>
              </a:solidFill>
            </a:endParaRP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r>
              <a:rPr lang="sr-Cyrl-RS" sz="1700" b="1" dirty="0">
                <a:solidFill>
                  <a:schemeClr val="tx1"/>
                </a:solidFill>
              </a:rPr>
              <a:t>Реконструкција центра у Бођанима– </a:t>
            </a:r>
            <a:r>
              <a:rPr lang="sr-Cyrl-RS" sz="17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6.900.000,00 </a:t>
            </a:r>
            <a:r>
              <a:rPr lang="sr-Cyrl-RS" sz="1700" b="1" dirty="0">
                <a:solidFill>
                  <a:schemeClr val="tx1"/>
                </a:solidFill>
              </a:rPr>
              <a:t>динара</a:t>
            </a: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458348" y="2700083"/>
            <a:ext cx="5186365" cy="10012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chemeClr val="accent1"/>
                </a:solidFill>
              </a:rPr>
              <a:t>Адаптација расвете у спортској хали </a:t>
            </a:r>
            <a:r>
              <a:rPr lang="sr-Cyrl-RS" b="1">
                <a:solidFill>
                  <a:schemeClr val="accent1"/>
                </a:solidFill>
              </a:rPr>
              <a:t>у Бачу– </a:t>
            </a:r>
            <a:r>
              <a:rPr lang="sr-Cyrl-RS" b="1">
                <a:solidFill>
                  <a:schemeClr val="accent6">
                    <a:lumMod val="75000"/>
                  </a:schemeClr>
                </a:solidFill>
              </a:rPr>
              <a:t>3.950.000,00 </a:t>
            </a:r>
            <a:r>
              <a:rPr lang="sr-Cyrl-RS" b="1" dirty="0">
                <a:solidFill>
                  <a:schemeClr val="accent1"/>
                </a:solidFill>
              </a:rPr>
              <a:t>динара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8" name="Rounded Rectangle 15">
            <a:extLst>
              <a:ext uri="{FF2B5EF4-FFF2-40B4-BE49-F238E27FC236}">
                <a16:creationId xmlns:a16="http://schemas.microsoft.com/office/drawing/2014/main" id="{CAAAD433-16D8-4141-A45A-52F4C1EE62A9}"/>
              </a:ext>
            </a:extLst>
          </p:cNvPr>
          <p:cNvSpPr/>
          <p:nvPr/>
        </p:nvSpPr>
        <p:spPr>
          <a:xfrm>
            <a:off x="3643727" y="4970260"/>
            <a:ext cx="2964792" cy="157599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r-Latn-RS" sz="1700" b="1" dirty="0">
              <a:solidFill>
                <a:schemeClr val="tx1"/>
              </a:solidFill>
            </a:endParaRP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r>
              <a:rPr lang="sr-Cyrl-RS" sz="1700" b="1" dirty="0">
                <a:solidFill>
                  <a:schemeClr val="tx1"/>
                </a:solidFill>
              </a:rPr>
              <a:t>Партиципативно учешће грађана у извршењу буџета– </a:t>
            </a:r>
            <a:r>
              <a:rPr lang="sr-Cyrl-RS" sz="1700" b="1" dirty="0">
                <a:solidFill>
                  <a:schemeClr val="accent6">
                    <a:lumMod val="50000"/>
                  </a:schemeClr>
                </a:solidFill>
              </a:rPr>
              <a:t>1.500.000,00</a:t>
            </a:r>
            <a:r>
              <a:rPr lang="sr-Cyrl-RS" sz="1700" b="1" dirty="0">
                <a:solidFill>
                  <a:schemeClr val="accent1"/>
                </a:solidFill>
              </a:rPr>
              <a:t> </a:t>
            </a:r>
            <a:r>
              <a:rPr lang="sr-Cyrl-RS" sz="1700" b="1" dirty="0">
                <a:solidFill>
                  <a:schemeClr val="tx1"/>
                </a:solidFill>
              </a:rPr>
              <a:t>динара</a:t>
            </a: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300544" y="3960253"/>
            <a:ext cx="1797175" cy="25330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chemeClr val="accent1"/>
                </a:solidFill>
              </a:rPr>
              <a:t>Доградња и проширење капацитета ПУ Колибри Вајска– </a:t>
            </a:r>
            <a:r>
              <a:rPr lang="sr-Cyrl-RS" b="1" dirty="0">
                <a:solidFill>
                  <a:schemeClr val="accent6">
                    <a:lumMod val="75000"/>
                  </a:schemeClr>
                </a:solidFill>
              </a:rPr>
              <a:t>1.200.000,00 </a:t>
            </a:r>
            <a:r>
              <a:rPr lang="sr-Cyrl-RS" b="1" dirty="0">
                <a:solidFill>
                  <a:schemeClr val="accent1"/>
                </a:solidFill>
              </a:rPr>
              <a:t>динара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718093" y="4871828"/>
            <a:ext cx="3515856" cy="181289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r-Latn-RS" sz="1700" b="1" dirty="0">
              <a:solidFill>
                <a:schemeClr val="tx1"/>
              </a:solidFill>
            </a:endParaRP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r>
              <a:rPr lang="sr-Cyrl-RS" sz="1700" b="1" dirty="0">
                <a:solidFill>
                  <a:schemeClr val="tx1"/>
                </a:solidFill>
              </a:rPr>
              <a:t>Изградња хидрантске мреже у ОШ Јан Колар Селенча – </a:t>
            </a:r>
            <a:r>
              <a:rPr lang="sr-Cyrl-RS" sz="17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10.350.000,00 </a:t>
            </a:r>
            <a:r>
              <a:rPr lang="sr-Cyrl-RS" sz="1700" b="1" dirty="0">
                <a:solidFill>
                  <a:schemeClr val="tx1"/>
                </a:solidFill>
              </a:rPr>
              <a:t>динара</a:t>
            </a: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AC86E35F-DE49-871E-2293-368F05E8C96B}"/>
              </a:ext>
            </a:extLst>
          </p:cNvPr>
          <p:cNvSpPr/>
          <p:nvPr/>
        </p:nvSpPr>
        <p:spPr>
          <a:xfrm>
            <a:off x="193467" y="637935"/>
            <a:ext cx="2690864" cy="236532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r-Latn-RS" sz="1700" b="1" dirty="0">
              <a:solidFill>
                <a:schemeClr val="tx1"/>
              </a:solidFill>
            </a:endParaRP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r>
              <a:rPr lang="sr-Cyrl-RS" sz="1700" b="1" dirty="0">
                <a:solidFill>
                  <a:schemeClr val="tx1"/>
                </a:solidFill>
              </a:rPr>
              <a:t>Подстицање прекограничног пословног окружења кроз развој центара и мреже пословних компетенција – </a:t>
            </a:r>
            <a:r>
              <a:rPr lang="sr-Cyrl-RS" sz="1700" b="1" dirty="0">
                <a:solidFill>
                  <a:schemeClr val="accent6">
                    <a:lumMod val="50000"/>
                  </a:schemeClr>
                </a:solidFill>
              </a:rPr>
              <a:t>9.564.000,00 </a:t>
            </a:r>
            <a:r>
              <a:rPr lang="sr-Cyrl-RS" sz="1700" b="1" dirty="0">
                <a:solidFill>
                  <a:schemeClr val="tx1"/>
                </a:solidFill>
              </a:rPr>
              <a:t>динара</a:t>
            </a:r>
            <a:endParaRPr lang="sr-Cyrl-RS" sz="17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15">
            <a:extLst>
              <a:ext uri="{FF2B5EF4-FFF2-40B4-BE49-F238E27FC236}">
                <a16:creationId xmlns:a16="http://schemas.microsoft.com/office/drawing/2014/main" id="{D5424E2C-4213-E8FD-3B82-8B48437595C2}"/>
              </a:ext>
            </a:extLst>
          </p:cNvPr>
          <p:cNvSpPr/>
          <p:nvPr/>
        </p:nvSpPr>
        <p:spPr>
          <a:xfrm>
            <a:off x="6391922" y="677592"/>
            <a:ext cx="2852746" cy="193358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r-Latn-RS" sz="1700" b="1" dirty="0">
              <a:solidFill>
                <a:schemeClr val="tx1"/>
              </a:solidFill>
            </a:endParaRP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r>
              <a:rPr lang="sr-Cyrl-RS" sz="1700" b="1" dirty="0">
                <a:solidFill>
                  <a:schemeClr val="tx1"/>
                </a:solidFill>
              </a:rPr>
              <a:t>Запошљавање теже запошљивих категорија у општини Бач– </a:t>
            </a:r>
            <a:r>
              <a:rPr lang="sr-Cyrl-RS" sz="1700" b="1" dirty="0">
                <a:solidFill>
                  <a:schemeClr val="accent6">
                    <a:lumMod val="50000"/>
                  </a:schemeClr>
                </a:solidFill>
              </a:rPr>
              <a:t>9.489.853,00</a:t>
            </a:r>
            <a:r>
              <a:rPr lang="sr-Cyrl-RS" sz="1700" b="1" dirty="0">
                <a:solidFill>
                  <a:schemeClr val="accent1"/>
                </a:solidFill>
              </a:rPr>
              <a:t> </a:t>
            </a:r>
            <a:r>
              <a:rPr lang="sr-Cyrl-RS" sz="1700" b="1" dirty="0">
                <a:solidFill>
                  <a:schemeClr val="tx1"/>
                </a:solidFill>
              </a:rPr>
              <a:t>динара</a:t>
            </a: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15">
            <a:extLst>
              <a:ext uri="{FF2B5EF4-FFF2-40B4-BE49-F238E27FC236}">
                <a16:creationId xmlns:a16="http://schemas.microsoft.com/office/drawing/2014/main" id="{E2027AEA-700D-903F-9D6A-B0CEE38C5A68}"/>
              </a:ext>
            </a:extLst>
          </p:cNvPr>
          <p:cNvSpPr/>
          <p:nvPr/>
        </p:nvSpPr>
        <p:spPr>
          <a:xfrm>
            <a:off x="3799284" y="3790060"/>
            <a:ext cx="5837617" cy="100125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r-Latn-RS" sz="1700" b="1" dirty="0">
              <a:solidFill>
                <a:schemeClr val="tx1"/>
              </a:solidFill>
            </a:endParaRP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r>
              <a:rPr lang="sr-Cyrl-RS" sz="1700" b="1" dirty="0">
                <a:solidFill>
                  <a:schemeClr val="tx1"/>
                </a:solidFill>
              </a:rPr>
              <a:t>Реконструкција и изградња саобраћајница паркинг зоне спој улице Грмечка и Николе Тесле– </a:t>
            </a:r>
            <a:r>
              <a:rPr lang="sr-Cyrl-RS" sz="1700" b="1" dirty="0">
                <a:solidFill>
                  <a:schemeClr val="accent6">
                    <a:lumMod val="50000"/>
                  </a:schemeClr>
                </a:solidFill>
              </a:rPr>
              <a:t>19.900.000,00</a:t>
            </a:r>
            <a:r>
              <a:rPr lang="sr-Cyrl-RS" sz="1700" b="1" dirty="0">
                <a:solidFill>
                  <a:schemeClr val="accent1"/>
                </a:solidFill>
              </a:rPr>
              <a:t> </a:t>
            </a:r>
            <a:r>
              <a:rPr lang="sr-Cyrl-RS" sz="1700" b="1" dirty="0">
                <a:solidFill>
                  <a:schemeClr val="tx1"/>
                </a:solidFill>
              </a:rPr>
              <a:t>динара</a:t>
            </a: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endParaRPr lang="en-US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681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/>
          <p:cNvSpPr/>
          <p:nvPr/>
        </p:nvSpPr>
        <p:spPr>
          <a:xfrm>
            <a:off x="221674" y="785091"/>
            <a:ext cx="11970326" cy="555105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000" dirty="0">
                <a:latin typeface="Constantia" panose="02030602050306030303" pitchFamily="18" charset="0"/>
              </a:rPr>
              <a:t> </a:t>
            </a:r>
            <a:r>
              <a:rPr lang="sr-Cyrl-RS" sz="3000" b="1" dirty="0">
                <a:latin typeface="Constantia" panose="02030602050306030303" pitchFamily="18" charset="0"/>
              </a:rPr>
              <a:t>Добро утврђен буџет је предуслов за реализацију јавних политика стога позивамо све наше суграђане да се одговорно укључе у буџетске процесе и допринесу ефективној, економичној и ефикасној употреби јавних средстава у остваривању циљева који су овим буџетом постављени.</a:t>
            </a:r>
            <a:endParaRPr lang="en-US" sz="3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265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574" y="-115455"/>
            <a:ext cx="5154023" cy="37822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5" y="279784"/>
            <a:ext cx="3766899" cy="33870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/>
          <p:cNvSpPr/>
          <p:nvPr/>
        </p:nvSpPr>
        <p:spPr>
          <a:xfrm>
            <a:off x="1647918" y="3611931"/>
            <a:ext cx="4447311" cy="284428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000" b="1" i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Franklin Gothic Medium" panose="020B0603020102020204" pitchFamily="34" charset="0"/>
              </a:rPr>
              <a:t>ОПШТИНА</a:t>
            </a:r>
            <a:r>
              <a:rPr lang="sr-Cyrl-RS" sz="4000" b="1" i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БАЧ</a:t>
            </a:r>
            <a:endParaRPr lang="en-US" sz="4000" b="1" i="1" dirty="0">
              <a:solidFill>
                <a:schemeClr val="accent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597" y="400193"/>
            <a:ext cx="3166403" cy="27048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327" y="2933572"/>
            <a:ext cx="5908801" cy="39244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3794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69949" y="-104818"/>
            <a:ext cx="11852102" cy="1246909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  <a:effectLst>
            <a:innerShdw blurRad="114300">
              <a:prstClr val="black"/>
            </a:inn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400" b="1" dirty="0">
                <a:solidFill>
                  <a:schemeClr val="tx1"/>
                </a:solidFill>
              </a:rPr>
              <a:t>САДРЖАЈ: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40657" y="925523"/>
            <a:ext cx="9938328" cy="47105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1. Увод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40657" y="1377049"/>
            <a:ext cx="9938328" cy="49068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2. Ко се финансира из буџета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40657" y="1857348"/>
            <a:ext cx="9938328" cy="49068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3. Како настаје буџет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40657" y="2357406"/>
            <a:ext cx="9938328" cy="47336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4. Како се пуни општинска каса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40657" y="2823654"/>
            <a:ext cx="9938328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4.1. Структура прихода и примања у 20</a:t>
            </a:r>
            <a:r>
              <a:rPr lang="sr-Latn-RS" sz="2200" b="1" dirty="0">
                <a:solidFill>
                  <a:schemeClr val="tx1"/>
                </a:solidFill>
              </a:rPr>
              <a:t>22</a:t>
            </a:r>
            <a:r>
              <a:rPr lang="sr-Cyrl-RS" sz="2200" b="1" dirty="0">
                <a:solidFill>
                  <a:schemeClr val="tx1"/>
                </a:solidFill>
              </a:rPr>
              <a:t>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25066" y="3354372"/>
            <a:ext cx="9969510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000" b="1" dirty="0">
                <a:solidFill>
                  <a:schemeClr val="tx1"/>
                </a:solidFill>
              </a:rPr>
              <a:t>4.2. Шта се променило у односу н</a:t>
            </a:r>
            <a:r>
              <a:rPr lang="sr-Latn-RS" sz="2000" b="1" dirty="0">
                <a:solidFill>
                  <a:schemeClr val="tx1"/>
                </a:solidFill>
              </a:rPr>
              <a:t>a</a:t>
            </a:r>
            <a:r>
              <a:rPr lang="sr-Cyrl-RS" sz="2000" b="1" dirty="0">
                <a:solidFill>
                  <a:schemeClr val="tx1"/>
                </a:solidFill>
              </a:rPr>
              <a:t> одлуку о буџету за</a:t>
            </a:r>
            <a:r>
              <a:rPr lang="sr-Latn-RS" sz="2000" b="1" dirty="0">
                <a:solidFill>
                  <a:schemeClr val="tx1"/>
                </a:solidFill>
              </a:rPr>
              <a:t> </a:t>
            </a:r>
            <a:r>
              <a:rPr lang="sr-Cyrl-RS" sz="2000" b="1" dirty="0">
                <a:solidFill>
                  <a:schemeClr val="tx1"/>
                </a:solidFill>
              </a:rPr>
              <a:t>2022. годину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25065" y="3899318"/>
            <a:ext cx="9969509" cy="54148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5. На шта се троши Ваш новац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40656" y="4446511"/>
            <a:ext cx="9938327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5.1. Структура расхода и издатака у 20</a:t>
            </a:r>
            <a:r>
              <a:rPr lang="sr-Latn-RS" sz="2200" b="1" dirty="0">
                <a:solidFill>
                  <a:schemeClr val="tx1"/>
                </a:solidFill>
              </a:rPr>
              <a:t>2</a:t>
            </a:r>
            <a:r>
              <a:rPr lang="sr-Cyrl-RS" sz="2200" b="1" dirty="0">
                <a:solidFill>
                  <a:schemeClr val="tx1"/>
                </a:solidFill>
              </a:rPr>
              <a:t>2.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25063" y="4966142"/>
            <a:ext cx="9969511" cy="47976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r-Latn-RS" sz="2000" b="1" dirty="0">
              <a:solidFill>
                <a:schemeClr val="tx1"/>
              </a:solidFill>
            </a:endParaRPr>
          </a:p>
          <a:p>
            <a:r>
              <a:rPr lang="sr-Cyrl-RS" sz="2000" b="1" dirty="0">
                <a:solidFill>
                  <a:schemeClr val="tx1"/>
                </a:solidFill>
              </a:rPr>
              <a:t>5.2. Шта се променило у односу на одлуку о буџету за</a:t>
            </a:r>
            <a:r>
              <a:rPr lang="sr-Latn-RS" sz="2000" b="1" dirty="0">
                <a:solidFill>
                  <a:schemeClr val="tx1"/>
                </a:solidFill>
              </a:rPr>
              <a:t> </a:t>
            </a:r>
            <a:r>
              <a:rPr lang="sr-Cyrl-RS" sz="2000" b="1" dirty="0">
                <a:solidFill>
                  <a:schemeClr val="tx1"/>
                </a:solidFill>
              </a:rPr>
              <a:t>2022. годину</a:t>
            </a:r>
            <a:endParaRPr lang="en-US" sz="2000" b="1" dirty="0">
              <a:solidFill>
                <a:schemeClr val="tx1"/>
              </a:solidFill>
            </a:endParaRP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40656" y="5420596"/>
            <a:ext cx="9969511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5.3. Програмско трошење у 20</a:t>
            </a:r>
            <a:r>
              <a:rPr lang="sr-Latn-RS" sz="2200" b="1" dirty="0">
                <a:solidFill>
                  <a:schemeClr val="tx1"/>
                </a:solidFill>
              </a:rPr>
              <a:t>2</a:t>
            </a:r>
            <a:r>
              <a:rPr lang="sr-Cyrl-RS" sz="2200" b="1" dirty="0">
                <a:solidFill>
                  <a:schemeClr val="tx1"/>
                </a:solidFill>
              </a:rPr>
              <a:t>2.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40656" y="5971255"/>
            <a:ext cx="9985104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5.4. Најзначајнији пројекти у 20</a:t>
            </a:r>
            <a:r>
              <a:rPr lang="sr-Latn-RS" sz="2200" b="1" dirty="0">
                <a:solidFill>
                  <a:schemeClr val="tx1"/>
                </a:solidFill>
              </a:rPr>
              <a:t>2</a:t>
            </a:r>
            <a:r>
              <a:rPr lang="sr-Cyrl-RS" sz="2200" b="1" dirty="0">
                <a:solidFill>
                  <a:schemeClr val="tx1"/>
                </a:solidFill>
              </a:rPr>
              <a:t>2.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57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289" y="814624"/>
            <a:ext cx="3657600" cy="25991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764145" y="690931"/>
            <a:ext cx="445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/>
              <a:t>Драге суграђанке и  суграђани,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1403928"/>
            <a:ext cx="815448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600" b="1" dirty="0"/>
              <a:t>Публикација пред вама је први Грађански водич кроз буџет општине Бач.</a:t>
            </a:r>
            <a:endParaRPr lang="en-US" sz="1600" b="1" dirty="0"/>
          </a:p>
          <a:p>
            <a:pPr algn="just"/>
            <a:r>
              <a:rPr lang="sr-Cyrl-RS" sz="1600" b="1" dirty="0"/>
              <a:t>Основна сврха овог документа јесте  да на што једноставнији и разумљивији начин објасни у које сврхе се користе јавни ресурси да би се задовољиле потребе становништва. </a:t>
            </a:r>
          </a:p>
          <a:p>
            <a:pPr algn="just"/>
            <a:endParaRPr lang="en-US" sz="1600" b="1" dirty="0"/>
          </a:p>
          <a:p>
            <a:pPr algn="just"/>
            <a:r>
              <a:rPr lang="sr-Cyrl-RS" sz="1600" b="1" dirty="0"/>
              <a:t>Грађански буџет представља сажет и јасан приказ  Одлуке о буџету општине Бач за 20</a:t>
            </a:r>
            <a:r>
              <a:rPr lang="sr-Latn-RS" sz="1600" b="1" dirty="0"/>
              <a:t>2</a:t>
            </a:r>
            <a:r>
              <a:rPr lang="sr-Cyrl-RS" sz="1600" b="1" dirty="0"/>
              <a:t>2. годину, која је по својој форми обимна и тешка за разумевање због специфичних појмова и класификација које је чине. Грађански водич је намењен свим грађанима који желе да буду обавештени о плановима локалне самоуправе за прикупљање и трошење новца и да прате реализацију постављених циљева.</a:t>
            </a:r>
            <a:endParaRPr lang="en-US" sz="1600" b="1" dirty="0"/>
          </a:p>
          <a:p>
            <a:pPr algn="just"/>
            <a:r>
              <a:rPr lang="sr-Cyrl-RS" sz="1600" b="1" dirty="0"/>
              <a:t>Иако је немогуће објаснити целокупан буџет у овако краткој форми, надамо се да ћемо успети да Вас информишемо и што боље приближимо начин прикупљања јавних средстава, и остварења прихода и примања, као и начин планирања, расподеле и трошења буџетских средстава.</a:t>
            </a:r>
          </a:p>
          <a:p>
            <a:pPr algn="just"/>
            <a:endParaRPr lang="en-US" sz="1600" b="1" dirty="0"/>
          </a:p>
          <a:p>
            <a:pPr algn="just"/>
            <a:r>
              <a:rPr lang="sr-Cyrl-RS" sz="1600" b="1" dirty="0"/>
              <a:t>На овај транспарентан начин очекујемо да се повећа интересовање и учешће наших суграђана у постављању циљева, дефинисању приоритета и планирању развоја наше Општине.</a:t>
            </a:r>
            <a:endParaRPr lang="en-US" sz="16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8565506" y="3413760"/>
            <a:ext cx="3445165" cy="1791855"/>
          </a:xfrm>
          <a:prstGeom prst="roundRect">
            <a:avLst/>
          </a:prstGeom>
          <a:solidFill>
            <a:schemeClr val="accent6">
              <a:lumMod val="75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Др Стева Панић</a:t>
            </a:r>
          </a:p>
          <a:p>
            <a:pPr algn="ctr"/>
            <a:endParaRPr lang="sr-Cyrl-RS" sz="1500" b="1" dirty="0">
              <a:solidFill>
                <a:schemeClr val="tx1"/>
              </a:solidFill>
            </a:endParaRPr>
          </a:p>
          <a:p>
            <a:pPr algn="ctr"/>
            <a:r>
              <a:rPr lang="sr-Cyrl-RS" sz="1500" b="1" dirty="0">
                <a:solidFill>
                  <a:schemeClr val="tx1"/>
                </a:solidFill>
              </a:rPr>
              <a:t>Председник општине Бач</a:t>
            </a:r>
          </a:p>
          <a:p>
            <a:pPr algn="ctr"/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0" y="-94"/>
            <a:ext cx="12192000" cy="47105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1. Увод</a:t>
            </a:r>
            <a:endParaRPr lang="en-US" sz="25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44104" y="4673836"/>
            <a:ext cx="1760371" cy="26079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3773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1" y="12699"/>
            <a:ext cx="12192001" cy="4906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2. Ко се финансира из буџета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0910" y="1265382"/>
            <a:ext cx="3657599" cy="5592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sr-Cyrl-RS" sz="1700" dirty="0"/>
              <a:t>1. Скупштина општине Бач</a:t>
            </a:r>
          </a:p>
          <a:p>
            <a:pPr lvl="0"/>
            <a:endParaRPr lang="sr-Cyrl-RS" sz="1700" dirty="0"/>
          </a:p>
          <a:p>
            <a:pPr lvl="0"/>
            <a:r>
              <a:rPr lang="sr-Cyrl-RS" sz="1700" dirty="0"/>
              <a:t>2. Председник општине Бач</a:t>
            </a:r>
          </a:p>
          <a:p>
            <a:pPr lvl="0"/>
            <a:endParaRPr lang="sr-Cyrl-RS" sz="1700" dirty="0"/>
          </a:p>
          <a:p>
            <a:pPr lvl="0"/>
            <a:r>
              <a:rPr lang="sr-Cyrl-RS" sz="1700" dirty="0"/>
              <a:t>3. Општинско веће општине      Бач</a:t>
            </a:r>
          </a:p>
          <a:p>
            <a:pPr lvl="0"/>
            <a:endParaRPr lang="sr-Cyrl-RS" sz="1700" dirty="0"/>
          </a:p>
          <a:p>
            <a:pPr lvl="0"/>
            <a:r>
              <a:rPr lang="sr-Cyrl-RS" sz="1700" dirty="0"/>
              <a:t>4. Општинско јавно правобранилаштво</a:t>
            </a:r>
          </a:p>
          <a:p>
            <a:pPr lvl="0"/>
            <a:endParaRPr lang="sr-Cyrl-RS" sz="1700" dirty="0"/>
          </a:p>
          <a:p>
            <a:pPr lvl="0"/>
            <a:r>
              <a:rPr lang="sr-Cyrl-RS" sz="1700" dirty="0"/>
              <a:t>5. Општинска управа</a:t>
            </a:r>
            <a:endParaRPr lang="en-US" sz="1700" dirty="0"/>
          </a:p>
        </p:txBody>
      </p:sp>
      <p:sp>
        <p:nvSpPr>
          <p:cNvPr id="10" name="Rounded Rectangle 9"/>
          <p:cNvSpPr/>
          <p:nvPr/>
        </p:nvSpPr>
        <p:spPr>
          <a:xfrm>
            <a:off x="4391892" y="1265382"/>
            <a:ext cx="3657599" cy="5592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sr-Cyrl-RS" sz="1600" dirty="0"/>
              <a:t>1. Народна библиотека Вук Караџић</a:t>
            </a:r>
          </a:p>
          <a:p>
            <a:pPr lvl="0"/>
            <a:r>
              <a:rPr lang="sr-Cyrl-RS" sz="1600" dirty="0"/>
              <a:t>2. Туристичка организација општине Бач</a:t>
            </a:r>
          </a:p>
          <a:p>
            <a:pPr lvl="0"/>
            <a:r>
              <a:rPr lang="sr-Cyrl-RS" sz="1600" dirty="0"/>
              <a:t>3. Установа за спорт и рекреацију „Бачка тврђава“</a:t>
            </a:r>
          </a:p>
          <a:p>
            <a:pPr lvl="0"/>
            <a:r>
              <a:rPr lang="sr-Cyrl-RS" sz="1600" dirty="0"/>
              <a:t>4. Предшколска установа „Колибри“</a:t>
            </a:r>
          </a:p>
          <a:p>
            <a:pPr lvl="0"/>
            <a:r>
              <a:rPr lang="sr-Cyrl-RS" sz="1600" dirty="0"/>
              <a:t>5. Месна заједница Бач</a:t>
            </a:r>
          </a:p>
          <a:p>
            <a:pPr lvl="0"/>
            <a:r>
              <a:rPr lang="sr-Cyrl-RS" sz="1600" dirty="0"/>
              <a:t>6. Месна заједница Селенча</a:t>
            </a:r>
          </a:p>
          <a:p>
            <a:pPr lvl="0"/>
            <a:r>
              <a:rPr lang="sr-Cyrl-RS" sz="1600" dirty="0"/>
              <a:t>7. Месна заједница Бачко Ново Село</a:t>
            </a:r>
          </a:p>
          <a:p>
            <a:pPr lvl="0"/>
            <a:r>
              <a:rPr lang="sr-Cyrl-RS" sz="1600" dirty="0"/>
              <a:t>8. Месна заједница Плавна</a:t>
            </a:r>
          </a:p>
          <a:p>
            <a:pPr lvl="0"/>
            <a:r>
              <a:rPr lang="sr-Cyrl-RS" sz="1600" dirty="0"/>
              <a:t>9. Месна заједница Вајска</a:t>
            </a:r>
          </a:p>
          <a:p>
            <a:pPr lvl="0"/>
            <a:r>
              <a:rPr lang="sr-Cyrl-RS" sz="1600" dirty="0"/>
              <a:t>10. Месна заједница Бођани</a:t>
            </a:r>
            <a:endParaRPr lang="en-US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8474364" y="1265382"/>
            <a:ext cx="3657599" cy="5592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AutoNum type="arabicPeriod"/>
            </a:pPr>
            <a:r>
              <a:rPr lang="sr-Cyrl-RS" sz="1600" dirty="0"/>
              <a:t>Дом здравља Бач</a:t>
            </a:r>
          </a:p>
          <a:p>
            <a:pPr marL="342900" indent="-342900">
              <a:buAutoNum type="arabicPeriod"/>
            </a:pPr>
            <a:r>
              <a:rPr lang="sr-Cyrl-RS" sz="1600" dirty="0"/>
              <a:t>Центар за социјални рад</a:t>
            </a:r>
          </a:p>
          <a:p>
            <a:pPr marL="342900" indent="-342900">
              <a:buAutoNum type="arabicPeriod"/>
            </a:pPr>
            <a:r>
              <a:rPr lang="sr-Cyrl-RS" sz="1600" dirty="0"/>
              <a:t> Основна школа „Вук Караџић“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Основна школа „Јан Колар“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Основна школа „Алекса Шантић“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Основна школа „Моше Пијаде“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Основна школа „Свети Сава“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Средња пољопривредна школа</a:t>
            </a:r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2" name="Oval 11"/>
          <p:cNvSpPr/>
          <p:nvPr/>
        </p:nvSpPr>
        <p:spPr>
          <a:xfrm>
            <a:off x="309418" y="858982"/>
            <a:ext cx="3500581" cy="12376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Директни корисници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470400" y="831273"/>
            <a:ext cx="3500581" cy="12376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Индиректни корисници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552872" y="858982"/>
            <a:ext cx="3500581" cy="12376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Остали корисници</a:t>
            </a:r>
          </a:p>
        </p:txBody>
      </p:sp>
    </p:spTree>
    <p:extLst>
      <p:ext uri="{BB962C8B-B14F-4D97-AF65-F5344CB8AC3E}">
        <p14:creationId xmlns:p14="http://schemas.microsoft.com/office/powerpoint/2010/main" val="2321674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203" y="5104108"/>
            <a:ext cx="3211946" cy="1753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72" y="775062"/>
            <a:ext cx="11003908" cy="4952670"/>
          </a:xfrm>
        </p:spPr>
        <p:txBody>
          <a:bodyPr>
            <a:normAutofit/>
          </a:bodyPr>
          <a:lstStyle/>
          <a:p>
            <a:pPr algn="just"/>
            <a:r>
              <a:rPr lang="sr-Cyrl-RS" sz="2400" b="1" dirty="0"/>
              <a:t>Буџет општине Бач је правни документ који утврђује план прихода и примања и расхода и издатака, за буџетску односно једну календарску годину. То значи да овај документ представља предвиђање колико ће се новца од грађана, привреде као и других нивоа власти у току године прикупити и на који начин ће се новац трошити.</a:t>
            </a:r>
          </a:p>
          <a:p>
            <a:pPr algn="just"/>
            <a:r>
              <a:rPr lang="sr-Cyrl-RS" sz="2400" b="1" dirty="0"/>
              <a:t>Председник општине и локална самоуправа спроводе политику, а главна полуга те политике је развој буџета Општине. Приликом дефинисања овог, за општину најзначајнијег документа они морају да се воде законским прописима, стратешким приоритетима и другим елементима, што је и приказано на следећој страни: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95824"/>
            <a:ext cx="12192000" cy="4906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3. Како настаје буџет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592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72720" y="5589318"/>
            <a:ext cx="7583056" cy="1088077"/>
          </a:xfrm>
        </p:spPr>
        <p:txBody>
          <a:bodyPr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Реалност је таква да постоје велике разлике између жеља и могућности, тако да креирање буџета подразумева утврђивање приоритета и прављење различитих компромиса.</a:t>
            </a:r>
            <a:endParaRPr lang="en-US" b="1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13082"/>
            <a:ext cx="12191999" cy="4906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3. Како настаје буџет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2472475" y="1956825"/>
            <a:ext cx="2341999" cy="2223664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Ко учествује у изради буџета?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808122" y="934224"/>
            <a:ext cx="2182707" cy="1775693"/>
          </a:xfrm>
          <a:prstGeom prst="flowChartConnecto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Општинска власт и стручне службе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2487391" y="3878766"/>
            <a:ext cx="2098770" cy="1713948"/>
          </a:xfrm>
          <a:prstGeom prst="flowChartConnecto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Граћани и њихова удружења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3299840" y="743583"/>
            <a:ext cx="2327442" cy="1618543"/>
          </a:xfrm>
          <a:prstGeom prst="flowChartConnecto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Индиректни корисници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541724" y="2794084"/>
            <a:ext cx="2098770" cy="1775693"/>
          </a:xfrm>
          <a:prstGeom prst="flowChartConnecto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Остали корисници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20" name="Elbow Connector 19"/>
          <p:cNvCxnSpPr/>
          <p:nvPr/>
        </p:nvCxnSpPr>
        <p:spPr>
          <a:xfrm rot="10800000" flipV="1">
            <a:off x="4707677" y="3147625"/>
            <a:ext cx="2342429" cy="249381"/>
          </a:xfrm>
          <a:prstGeom prst="bentConnector3">
            <a:avLst/>
          </a:prstGeom>
          <a:ln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Flowchart: Connector 20"/>
          <p:cNvSpPr/>
          <p:nvPr/>
        </p:nvSpPr>
        <p:spPr>
          <a:xfrm>
            <a:off x="7662908" y="963783"/>
            <a:ext cx="1887492" cy="1775693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ОКВИР У КОМ СЕ ПЛАНИРА БУЏЕТ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3" name="Elbow Connector 22"/>
          <p:cNvCxnSpPr/>
          <p:nvPr/>
        </p:nvCxnSpPr>
        <p:spPr>
          <a:xfrm flipV="1">
            <a:off x="7488878" y="2103198"/>
            <a:ext cx="199926" cy="128523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7943273" y="2695666"/>
            <a:ext cx="4248728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Закони и прописи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943273" y="3139195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Стратешки циљеви развоја општине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943272" y="3597261"/>
            <a:ext cx="4248727" cy="45372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500" b="1" dirty="0">
                <a:solidFill>
                  <a:srgbClr val="002060"/>
                </a:solidFill>
              </a:rPr>
              <a:t>Економска ситуација у земљи и окружењу</a:t>
            </a:r>
            <a:endParaRPr lang="en-US" sz="1500" b="1" dirty="0">
              <a:solidFill>
                <a:srgbClr val="00206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943273" y="4103133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Остварење прошлогодишњег буџета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943273" y="4570396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Потребе буџетских корисника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943273" y="5058171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Започети пројекти из ранијих година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943272" y="5506087"/>
            <a:ext cx="4248727" cy="44804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500" b="1" dirty="0">
                <a:solidFill>
                  <a:srgbClr val="002060"/>
                </a:solidFill>
              </a:rPr>
              <a:t>Процена кретања најважнијих група прихода</a:t>
            </a:r>
            <a:endParaRPr lang="en-US" sz="1500" b="1" dirty="0">
              <a:solidFill>
                <a:srgbClr val="002060"/>
              </a:solidFill>
            </a:endParaRPr>
          </a:p>
        </p:txBody>
      </p:sp>
      <p:cxnSp>
        <p:nvCxnSpPr>
          <p:cNvPr id="38" name="Elbow Connector 37"/>
          <p:cNvCxnSpPr/>
          <p:nvPr/>
        </p:nvCxnSpPr>
        <p:spPr>
          <a:xfrm>
            <a:off x="9550400" y="1653309"/>
            <a:ext cx="1514764" cy="1042357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Flowchart: Connector 6"/>
          <p:cNvSpPr/>
          <p:nvPr/>
        </p:nvSpPr>
        <p:spPr>
          <a:xfrm>
            <a:off x="5068943" y="2172657"/>
            <a:ext cx="2619861" cy="2375902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600" b="1" dirty="0">
                <a:solidFill>
                  <a:schemeClr val="tx1"/>
                </a:solidFill>
              </a:rPr>
              <a:t>БУЏЕТ ОПШТИНЕ</a:t>
            </a:r>
            <a:endParaRPr lang="en-US" sz="2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83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" y="18473"/>
            <a:ext cx="12192000" cy="47336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4. Како се пуни општинска каса</a:t>
            </a:r>
            <a:endParaRPr lang="en-US" sz="25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43064307"/>
              </p:ext>
            </p:extLst>
          </p:nvPr>
        </p:nvGraphicFramePr>
        <p:xfrm>
          <a:off x="397165" y="719666"/>
          <a:ext cx="11610108" cy="5930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lus 7"/>
          <p:cNvSpPr/>
          <p:nvPr/>
        </p:nvSpPr>
        <p:spPr>
          <a:xfrm>
            <a:off x="2752436" y="2687782"/>
            <a:ext cx="1052946" cy="905164"/>
          </a:xfrm>
          <a:prstGeom prst="mathPlu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qual 8"/>
          <p:cNvSpPr/>
          <p:nvPr/>
        </p:nvSpPr>
        <p:spPr>
          <a:xfrm>
            <a:off x="4719781" y="4858328"/>
            <a:ext cx="2170546" cy="1062182"/>
          </a:xfrm>
          <a:prstGeom prst="mathEqua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74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118" y="-12801"/>
            <a:ext cx="3312882" cy="14160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le 3"/>
          <p:cNvSpPr/>
          <p:nvPr/>
        </p:nvSpPr>
        <p:spPr>
          <a:xfrm>
            <a:off x="0" y="15388"/>
            <a:ext cx="9100457" cy="47336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4. Како се пуни општинска каса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238892" y="503140"/>
            <a:ext cx="5709199" cy="900085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1"/>
            </a:solidFill>
          </a:ln>
          <a:effectLst>
            <a:innerShdw blurRad="114300">
              <a:prstClr val="black"/>
            </a:inn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000" b="1" dirty="0">
                <a:solidFill>
                  <a:schemeClr val="tx1"/>
                </a:solidFill>
              </a:rPr>
              <a:t>Приходе и примања чине: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175480" y="1353127"/>
            <a:ext cx="2994435" cy="818705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Порески приходи:</a:t>
            </a:r>
          </a:p>
        </p:txBody>
      </p:sp>
      <p:sp>
        <p:nvSpPr>
          <p:cNvPr id="11" name="Flowchart: Alternate Process 10"/>
          <p:cNvSpPr/>
          <p:nvPr/>
        </p:nvSpPr>
        <p:spPr>
          <a:xfrm>
            <a:off x="175483" y="2335741"/>
            <a:ext cx="2994430" cy="831002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Непорески приходи:</a:t>
            </a:r>
          </a:p>
        </p:txBody>
      </p:sp>
      <p:sp>
        <p:nvSpPr>
          <p:cNvPr id="12" name="Flowchart: Alternate Process 11"/>
          <p:cNvSpPr/>
          <p:nvPr/>
        </p:nvSpPr>
        <p:spPr>
          <a:xfrm>
            <a:off x="179176" y="3305456"/>
            <a:ext cx="2994430" cy="611904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Трансфери од других нивоа власти:</a:t>
            </a:r>
          </a:p>
        </p:txBody>
      </p:sp>
      <p:sp>
        <p:nvSpPr>
          <p:cNvPr id="13" name="Flowchart: Alternate Process 12"/>
          <p:cNvSpPr/>
          <p:nvPr/>
        </p:nvSpPr>
        <p:spPr>
          <a:xfrm>
            <a:off x="175482" y="4040711"/>
            <a:ext cx="2994431" cy="61976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Донације и помоћи: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175481" y="4744502"/>
            <a:ext cx="2994432" cy="61976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Остали трансфери: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175480" y="5476730"/>
            <a:ext cx="2994433" cy="710707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900" b="1" dirty="0">
                <a:solidFill>
                  <a:schemeClr val="tx1"/>
                </a:solidFill>
              </a:rPr>
              <a:t>Меморандумске ставке: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175480" y="6287780"/>
            <a:ext cx="2994434" cy="61976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>
                <a:solidFill>
                  <a:schemeClr val="tx1"/>
                </a:solidFill>
              </a:rPr>
              <a:t>Примања од продаје нефинансијске имовине:</a:t>
            </a:r>
          </a:p>
        </p:txBody>
      </p:sp>
      <p:sp>
        <p:nvSpPr>
          <p:cNvPr id="17" name="Flowchart: Alternate Process 16"/>
          <p:cNvSpPr/>
          <p:nvPr/>
        </p:nvSpPr>
        <p:spPr>
          <a:xfrm>
            <a:off x="3169914" y="2317702"/>
            <a:ext cx="9022086" cy="84904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500" b="1" dirty="0">
                <a:solidFill>
                  <a:schemeClr val="accent1"/>
                </a:solidFill>
              </a:rPr>
              <a:t>врста јавних прихода која се наплаћује  за коришћење јавних добара (накнаде), пружање јавних услуга (таксе) или због кршења уговорних или законских одредби (казне и пенали)</a:t>
            </a:r>
          </a:p>
        </p:txBody>
      </p:sp>
      <p:sp>
        <p:nvSpPr>
          <p:cNvPr id="18" name="Flowchart: Alternate Process 17"/>
          <p:cNvSpPr/>
          <p:nvPr/>
        </p:nvSpPr>
        <p:spPr>
          <a:xfrm>
            <a:off x="3169919" y="1353127"/>
            <a:ext cx="9022081" cy="84904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500" b="1" dirty="0">
                <a:solidFill>
                  <a:schemeClr val="accent1"/>
                </a:solidFill>
              </a:rPr>
              <a:t>врста јавних прихода који се прикупљају обавезним плаћањима пореских обвезника, без обавезе извршења специјалне услуге заузврат. Ту спадају порез на доходак, добит и капиталне добитке, порез на имовину, порез на добра и услуге, и други порези (комуналне таксе)</a:t>
            </a:r>
          </a:p>
        </p:txBody>
      </p:sp>
      <p:sp>
        <p:nvSpPr>
          <p:cNvPr id="19" name="Flowchart: Alternate Process 18"/>
          <p:cNvSpPr/>
          <p:nvPr/>
        </p:nvSpPr>
        <p:spPr>
          <a:xfrm>
            <a:off x="3169914" y="3307954"/>
            <a:ext cx="9022086" cy="59094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500" b="1" dirty="0">
                <a:solidFill>
                  <a:schemeClr val="accent1"/>
                </a:solidFill>
              </a:rPr>
              <a:t>подразумевају пренос новца од Републичких или Покрајинских органа у корист нивоа општине</a:t>
            </a:r>
          </a:p>
        </p:txBody>
      </p:sp>
      <p:sp>
        <p:nvSpPr>
          <p:cNvPr id="20" name="Flowchart: Alternate Process 19"/>
          <p:cNvSpPr/>
          <p:nvPr/>
        </p:nvSpPr>
        <p:spPr>
          <a:xfrm>
            <a:off x="3169914" y="4047543"/>
            <a:ext cx="9022086" cy="59973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500" b="1" dirty="0">
                <a:solidFill>
                  <a:schemeClr val="accent1"/>
                </a:solidFill>
              </a:rPr>
              <a:t>су наменска средства и добијају се од домаћих или страних донатора.</a:t>
            </a:r>
            <a:endParaRPr lang="en-US" sz="1500" b="1" dirty="0">
              <a:solidFill>
                <a:schemeClr val="accent1"/>
              </a:solidFill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3169914" y="4763272"/>
            <a:ext cx="9022086" cy="59973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500" b="1" dirty="0">
                <a:solidFill>
                  <a:schemeClr val="accent1"/>
                </a:solidFill>
              </a:rPr>
              <a:t>трансфери од физичких и правних лица у корист општине. Овој категорији припадају сви неодређени и мешовити приходи, које прикупља Општина</a:t>
            </a:r>
            <a:endParaRPr lang="en-US" sz="1500" b="1" dirty="0">
              <a:solidFill>
                <a:schemeClr val="accent1"/>
              </a:solidFill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3169914" y="5479001"/>
            <a:ext cx="9022086" cy="70647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500" b="1" dirty="0">
                <a:solidFill>
                  <a:schemeClr val="accent1"/>
                </a:solidFill>
              </a:rPr>
              <a:t>ставке за рефундацију расхода претходне године – општина предфинансира пројекте програма ЕУ, након подношења извештаја и прихватања извештаја од стране Делегације, врши се рефундација средстава које смо предфинансирали</a:t>
            </a:r>
            <a:endParaRPr lang="en-US" sz="1500" b="1" dirty="0">
              <a:solidFill>
                <a:schemeClr val="accent1"/>
              </a:solidFill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3169914" y="6284733"/>
            <a:ext cx="9022086" cy="59973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500" b="1" dirty="0">
                <a:solidFill>
                  <a:schemeClr val="accent1"/>
                </a:solidFill>
              </a:rPr>
              <a:t>остварују се продајом покретности и непокретности које су у власништву општине</a:t>
            </a:r>
            <a:endParaRPr lang="en-US" sz="15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792390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5146</TotalTime>
  <Words>2072</Words>
  <Application>Microsoft Office PowerPoint</Application>
  <PresentationFormat>Widescreen</PresentationFormat>
  <Paragraphs>262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Century</vt:lpstr>
      <vt:lpstr>Century Gothic</vt:lpstr>
      <vt:lpstr>Constantia</vt:lpstr>
      <vt:lpstr>Franklin Gothic Medium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Jozef Horvat</dc:creator>
  <cp:lastModifiedBy>Marina Horvat</cp:lastModifiedBy>
  <cp:revision>108</cp:revision>
  <dcterms:created xsi:type="dcterms:W3CDTF">2019-02-17T18:14:35Z</dcterms:created>
  <dcterms:modified xsi:type="dcterms:W3CDTF">2022-11-22T09:14:37Z</dcterms:modified>
</cp:coreProperties>
</file>