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841-4237-A47B-B47EF93A588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841-4237-A47B-B47EF93A588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841-4237-A47B-B47EF93A588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841-4237-A47B-B47EF93A588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841-4237-A47B-B47EF93A588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1841-4237-A47B-B47EF93A5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53,70%</c:v>
                </c:pt>
                <c:pt idx="1">
                  <c:v>Непорески приходи 18,47%</c:v>
                </c:pt>
                <c:pt idx="2">
                  <c:v>Трансфери од других нивоа власти и донације 17,48%</c:v>
                </c:pt>
                <c:pt idx="3">
                  <c:v>Меморандумске ставке за рефундацију расхода за претходну годину 1,04%</c:v>
                </c:pt>
                <c:pt idx="4">
                  <c:v>Пренета средства из претходне године 8,89%</c:v>
                </c:pt>
                <c:pt idx="5">
                  <c:v>Примања од продаје непокретности у корист нивоа општина 0,42%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385561000</c:v>
                </c:pt>
                <c:pt idx="1">
                  <c:v>132603545</c:v>
                </c:pt>
                <c:pt idx="2">
                  <c:v>125526000</c:v>
                </c:pt>
                <c:pt idx="3">
                  <c:v>7500000</c:v>
                </c:pt>
                <c:pt idx="4">
                  <c:v>63809455</c:v>
                </c:pt>
                <c:pt idx="5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41-4237-A47B-B47EF93A5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36413828701747E-2"/>
          <c:y val="0.82438412518164483"/>
          <c:w val="0.83878778889085426"/>
          <c:h val="0.16326856342110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11,80%</c:v>
                </c:pt>
                <c:pt idx="1">
                  <c:v>Социјална заштита 6,88%</c:v>
                </c:pt>
                <c:pt idx="2">
                  <c:v>Субвенције 1,91%</c:v>
                </c:pt>
                <c:pt idx="3">
                  <c:v>Остали расходи и резерва 5,18%</c:v>
                </c:pt>
                <c:pt idx="4">
                  <c:v>Донације, дотације и трансфери 9,98%</c:v>
                </c:pt>
                <c:pt idx="5">
                  <c:v>Коришћење услуга и роба 39,30%</c:v>
                </c:pt>
                <c:pt idx="6">
                  <c:v>Расходи за запослене 24,95%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84701865</c:v>
                </c:pt>
                <c:pt idx="1">
                  <c:v>49417000</c:v>
                </c:pt>
                <c:pt idx="2">
                  <c:v>13700000</c:v>
                </c:pt>
                <c:pt idx="3">
                  <c:v>37201000</c:v>
                </c:pt>
                <c:pt idx="4">
                  <c:v>71643000</c:v>
                </c:pt>
                <c:pt idx="5">
                  <c:v>282200135</c:v>
                </c:pt>
                <c:pt idx="6">
                  <c:v>179137000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3-42C3-B2CC-B3BB44EC3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Latn-RS" sz="1400" b="1" dirty="0">
              <a:solidFill>
                <a:srgbClr val="C00000"/>
              </a:solidFill>
            </a:rPr>
            <a:t>654.190.545,00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Latn-RS" sz="1600" b="1" dirty="0">
              <a:solidFill>
                <a:schemeClr val="bg1"/>
              </a:solidFill>
            </a:rPr>
            <a:t>718.000.000,00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Latn-RS" sz="1400" b="1" dirty="0">
              <a:solidFill>
                <a:srgbClr val="C00000"/>
              </a:solidFill>
            </a:rPr>
            <a:t>43.809.455,00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dirty="0">
              <a:solidFill>
                <a:srgbClr val="C00000"/>
              </a:solidFill>
            </a:rPr>
            <a:t>20.000.000,00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70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Latn-RS" sz="1400" b="1" kern="1200" dirty="0">
              <a:solidFill>
                <a:srgbClr val="C00000"/>
              </a:solidFill>
            </a:rPr>
            <a:t>654.190.545,00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56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Latn-RS" sz="1400" b="1" kern="1200" dirty="0">
              <a:solidFill>
                <a:srgbClr val="C00000"/>
              </a:solidFill>
            </a:rPr>
            <a:t>20.000.000,00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93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Latn-RS" sz="1400" b="1" kern="1200" dirty="0">
              <a:solidFill>
                <a:srgbClr val="C00000"/>
              </a:solidFill>
            </a:rPr>
            <a:t>43.809.455,00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</a:t>
          </a:r>
          <a:r>
            <a:rPr lang="sr-Latn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4</a:t>
          </a: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. годину </a:t>
          </a:r>
          <a:r>
            <a:rPr lang="sr-Latn-RS" sz="1600" b="1" kern="1200" dirty="0">
              <a:solidFill>
                <a:schemeClr val="bg1"/>
              </a:solidFill>
            </a:rPr>
            <a:t>718.000.000,00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</a:t>
          </a:r>
          <a:r>
            <a:rPr lang="sr-Latn-RS" sz="2200" b="1" dirty="0">
              <a:solidFill>
                <a:schemeClr val="tx1"/>
              </a:solidFill>
            </a:rPr>
            <a:t>4</a:t>
          </a:r>
          <a:r>
            <a:rPr lang="sr-Cyrl-RS" sz="2200" b="1" dirty="0">
              <a:solidFill>
                <a:schemeClr val="tx1"/>
              </a:solidFill>
            </a:rPr>
            <a:t>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24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853887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17145"/>
              </p:ext>
            </p:extLst>
          </p:nvPr>
        </p:nvGraphicFramePr>
        <p:xfrm>
          <a:off x="110837" y="600890"/>
          <a:ext cx="12081163" cy="617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</a:t>
            </a:r>
            <a:r>
              <a:rPr lang="sr-Latn-RS" sz="2200" b="1" dirty="0">
                <a:solidFill>
                  <a:schemeClr val="tx1"/>
                </a:solidFill>
              </a:rPr>
              <a:t>3</a:t>
            </a:r>
            <a:r>
              <a:rPr lang="sr-Cyrl-RS" sz="2200" b="1" dirty="0">
                <a:solidFill>
                  <a:schemeClr val="tx1"/>
                </a:solidFill>
              </a:rPr>
              <a:t>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202</a:t>
            </a:r>
            <a:r>
              <a:rPr lang="sr-Latn-RS" sz="2200" b="1" dirty="0">
                <a:solidFill>
                  <a:schemeClr val="accent1"/>
                </a:solidFill>
              </a:rPr>
              <a:t>3</a:t>
            </a:r>
            <a:r>
              <a:rPr lang="sr-Cyrl-RS" sz="2200" b="1" dirty="0">
                <a:solidFill>
                  <a:schemeClr val="accent1"/>
                </a:solidFill>
              </a:rPr>
              <a:t>. годину за </a:t>
            </a:r>
            <a:r>
              <a:rPr lang="sr-Latn-RS" sz="2200" b="1" dirty="0">
                <a:solidFill>
                  <a:schemeClr val="accent6">
                    <a:lumMod val="50000"/>
                  </a:schemeClr>
                </a:solidFill>
              </a:rPr>
              <a:t>244.300.000,00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880432"/>
              </p:ext>
            </p:extLst>
          </p:nvPr>
        </p:nvGraphicFramePr>
        <p:xfrm>
          <a:off x="-1" y="544946"/>
          <a:ext cx="12191999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</a:t>
            </a:r>
            <a:r>
              <a:rPr lang="sr-Latn-RS" sz="2200" b="1" dirty="0">
                <a:solidFill>
                  <a:schemeClr val="tx1"/>
                </a:solidFill>
              </a:rPr>
              <a:t>3</a:t>
            </a:r>
            <a:r>
              <a:rPr lang="sr-Cyrl-RS" sz="2200" b="1" dirty="0">
                <a:solidFill>
                  <a:schemeClr val="tx1"/>
                </a:solidFill>
              </a:rPr>
              <a:t>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</a:t>
            </a:r>
            <a:r>
              <a:rPr lang="sr-Latn-RS" sz="3000" b="1" dirty="0"/>
              <a:t>4</a:t>
            </a:r>
            <a:r>
              <a:rPr lang="sr-Cyrl-RS" sz="3000" b="1" dirty="0"/>
              <a:t>. годину су се смањили у односу на буџет општине Бач за 202</a:t>
            </a:r>
            <a:r>
              <a:rPr lang="sr-Latn-RS" sz="3000" b="1" dirty="0"/>
              <a:t>3</a:t>
            </a:r>
            <a:r>
              <a:rPr lang="sr-Cyrl-RS" sz="3000" b="1" dirty="0"/>
              <a:t>. годину за </a:t>
            </a:r>
            <a:r>
              <a:rPr lang="sr-Latn-RS" sz="3000" b="1" dirty="0">
                <a:solidFill>
                  <a:schemeClr val="accent1"/>
                </a:solidFill>
              </a:rPr>
              <a:t>244.300.000,00</a:t>
            </a:r>
            <a:r>
              <a:rPr lang="sr-Cyrl-RS" sz="3000" b="1" dirty="0">
                <a:solidFill>
                  <a:schemeClr val="accent1"/>
                </a:solidFill>
              </a:rPr>
              <a:t>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</a:t>
            </a:r>
            <a:r>
              <a:rPr lang="sr-Latn-RS" sz="1700" b="1" dirty="0"/>
              <a:t>4</a:t>
            </a:r>
            <a:r>
              <a:rPr lang="sr-Cyrl-RS" sz="1700" b="1" dirty="0"/>
              <a:t>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34337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</a:t>
                      </a:r>
                      <a:r>
                        <a:rPr lang="sr-Latn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24.854.865,00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74.947.700,00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5.660.000,00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11.114.200,00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62.830.000,00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8,75%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9.950.000,00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19.300.000,00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2,69%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88.839.100,00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12,37%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56.151.000,00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7,82%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4.815.000,00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37.697.000,00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3.023.000,00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28.154.750,00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25.455.100,00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219.587.785,00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30,58%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33.228.500,00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4,63%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12.392.000,00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718.000.000,00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</a:t>
            </a:r>
            <a:r>
              <a:rPr lang="sr-Latn-RS" sz="2200" b="1" dirty="0">
                <a:solidFill>
                  <a:schemeClr val="tx1"/>
                </a:solidFill>
              </a:rPr>
              <a:t>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9235" y="1211890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Помоћ при запошљавању „</a:t>
            </a:r>
            <a:r>
              <a:rPr lang="sr-Latn-RS" b="1" dirty="0">
                <a:solidFill>
                  <a:schemeClr val="tx1"/>
                </a:solidFill>
              </a:rPr>
              <a:t>HELP“ – 2.460.000,00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20073" y="1328722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3.866.000,00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16571" y="3097113"/>
            <a:ext cx="2830592" cy="274659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10.700.000,00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28387" y="3231270"/>
            <a:ext cx="3419947" cy="2058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2.875.000,00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1620607" y="3534563"/>
            <a:ext cx="2139544" cy="27465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26.650.000,00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</a:t>
            </a:r>
            <a:r>
              <a:rPr lang="sr-Latn-RS" sz="2000" b="1" dirty="0">
                <a:solidFill>
                  <a:schemeClr val="tx1"/>
                </a:solidFill>
              </a:rPr>
              <a:t>3</a:t>
            </a:r>
            <a:r>
              <a:rPr lang="sr-Cyrl-RS" sz="2000" b="1" dirty="0">
                <a:solidFill>
                  <a:schemeClr val="tx1"/>
                </a:solidFill>
              </a:rPr>
              <a:t>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</a:t>
            </a:r>
            <a:r>
              <a:rPr lang="sr-Latn-RS" sz="2000" b="1" dirty="0">
                <a:solidFill>
                  <a:schemeClr val="tx1"/>
                </a:solidFill>
              </a:rPr>
              <a:t>3</a:t>
            </a:r>
            <a:r>
              <a:rPr lang="sr-Cyrl-RS" sz="2000" b="1" dirty="0">
                <a:solidFill>
                  <a:schemeClr val="tx1"/>
                </a:solidFill>
              </a:rPr>
              <a:t>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24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24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40006E-0AE9-9B10-741A-03C59DE5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680432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5211</TotalTime>
  <Words>1961</Words>
  <Application>Microsoft Office PowerPoint</Application>
  <PresentationFormat>Widescreen</PresentationFormat>
  <Paragraphs>237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122</cp:revision>
  <dcterms:created xsi:type="dcterms:W3CDTF">2019-02-17T18:14:35Z</dcterms:created>
  <dcterms:modified xsi:type="dcterms:W3CDTF">2024-07-19T12:37:55Z</dcterms:modified>
</cp:coreProperties>
</file>