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97912-8FD4-4EC2-89C6-291D2434B716}" v="54" dt="2025-03-26T13:33:55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 showGuides="1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Horvat" userId="984806db-969b-41a3-9cee-64400e85de6d" providerId="ADAL" clId="{F8997912-8FD4-4EC2-89C6-291D2434B716}"/>
    <pc:docChg chg="custSel modSld">
      <pc:chgData name="Marina Horvat" userId="984806db-969b-41a3-9cee-64400e85de6d" providerId="ADAL" clId="{F8997912-8FD4-4EC2-89C6-291D2434B716}" dt="2025-03-26T13:34:21.660" v="748" actId="20577"/>
      <pc:docMkLst>
        <pc:docMk/>
      </pc:docMkLst>
      <pc:sldChg chg="modSp mod">
        <pc:chgData name="Marina Horvat" userId="984806db-969b-41a3-9cee-64400e85de6d" providerId="ADAL" clId="{F8997912-8FD4-4EC2-89C6-291D2434B716}" dt="2025-03-26T13:13:01.943" v="4" actId="20577"/>
        <pc:sldMkLst>
          <pc:docMk/>
          <pc:sldMk cId="0" sldId="259"/>
        </pc:sldMkLst>
        <pc:spChg chg="mod">
          <ac:chgData name="Marina Horvat" userId="984806db-969b-41a3-9cee-64400e85de6d" providerId="ADAL" clId="{F8997912-8FD4-4EC2-89C6-291D2434B716}" dt="2025-03-26T13:13:01.943" v="4" actId="20577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12:13.952" v="2" actId="20577"/>
        <pc:sldMkLst>
          <pc:docMk/>
          <pc:sldMk cId="0" sldId="262"/>
        </pc:sldMkLst>
        <pc:spChg chg="mod">
          <ac:chgData name="Marina Horvat" userId="984806db-969b-41a3-9cee-64400e85de6d" providerId="ADAL" clId="{F8997912-8FD4-4EC2-89C6-291D2434B716}" dt="2025-03-26T13:12:13.952" v="2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Marina Horvat" userId="984806db-969b-41a3-9cee-64400e85de6d" providerId="ADAL" clId="{F8997912-8FD4-4EC2-89C6-291D2434B716}" dt="2025-03-26T13:14:55.078" v="48" actId="20577"/>
        <pc:sldMkLst>
          <pc:docMk/>
          <pc:sldMk cId="0" sldId="263"/>
        </pc:sldMkLst>
        <pc:graphicFrameChg chg="mod">
          <ac:chgData name="Marina Horvat" userId="984806db-969b-41a3-9cee-64400e85de6d" providerId="ADAL" clId="{F8997912-8FD4-4EC2-89C6-291D2434B716}" dt="2025-03-26T13:14:55.078" v="48" actId="20577"/>
          <ac:graphicFrameMkLst>
            <pc:docMk/>
            <pc:sldMk cId="0" sldId="263"/>
            <ac:graphicFrameMk id="11" creationId="{00000000-0000-0000-0000-000000000000}"/>
          </ac:graphicFrameMkLst>
        </pc:graphicFrameChg>
      </pc:sldChg>
      <pc:sldChg chg="addSp delSp modSp mod">
        <pc:chgData name="Marina Horvat" userId="984806db-969b-41a3-9cee-64400e85de6d" providerId="ADAL" clId="{F8997912-8FD4-4EC2-89C6-291D2434B716}" dt="2025-03-26T13:17:26.212" v="55" actId="14100"/>
        <pc:sldMkLst>
          <pc:docMk/>
          <pc:sldMk cId="0" sldId="265"/>
        </pc:sldMkLst>
        <pc:graphicFrameChg chg="add mod">
          <ac:chgData name="Marina Horvat" userId="984806db-969b-41a3-9cee-64400e85de6d" providerId="ADAL" clId="{F8997912-8FD4-4EC2-89C6-291D2434B716}" dt="2025-03-26T13:17:26.212" v="55" actId="14100"/>
          <ac:graphicFrameMkLst>
            <pc:docMk/>
            <pc:sldMk cId="0" sldId="265"/>
            <ac:graphicFrameMk id="2" creationId="{00000000-0008-0000-0000-000003000000}"/>
          </ac:graphicFrameMkLst>
        </pc:graphicFrameChg>
        <pc:graphicFrameChg chg="del">
          <ac:chgData name="Marina Horvat" userId="984806db-969b-41a3-9cee-64400e85de6d" providerId="ADAL" clId="{F8997912-8FD4-4EC2-89C6-291D2434B716}" dt="2025-03-26T13:15:08.154" v="49" actId="478"/>
          <ac:graphicFrameMkLst>
            <pc:docMk/>
            <pc:sldMk cId="0" sldId="265"/>
            <ac:graphicFrameMk id="3" creationId="{00000000-0000-0000-0000-000000000000}"/>
          </ac:graphicFrameMkLst>
        </pc:graphicFrameChg>
      </pc:sldChg>
      <pc:sldChg chg="modSp mod">
        <pc:chgData name="Marina Horvat" userId="984806db-969b-41a3-9cee-64400e85de6d" providerId="ADAL" clId="{F8997912-8FD4-4EC2-89C6-291D2434B716}" dt="2025-03-26T13:18:20.239" v="100" actId="20577"/>
        <pc:sldMkLst>
          <pc:docMk/>
          <pc:sldMk cId="0" sldId="268"/>
        </pc:sldMkLst>
        <pc:spChg chg="mod">
          <ac:chgData name="Marina Horvat" userId="984806db-969b-41a3-9cee-64400e85de6d" providerId="ADAL" clId="{F8997912-8FD4-4EC2-89C6-291D2434B716}" dt="2025-03-26T13:17:41.492" v="58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18:02.372" v="83" actId="2057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18:20.239" v="100" actId="20577"/>
          <ac:spMkLst>
            <pc:docMk/>
            <pc:sldMk cId="0" sldId="268"/>
            <ac:spMk id="12" creationId="{00000000-0000-0000-0000-000000000000}"/>
          </ac:spMkLst>
        </pc:spChg>
      </pc:sldChg>
      <pc:sldChg chg="addSp modSp mod">
        <pc:chgData name="Marina Horvat" userId="984806db-969b-41a3-9cee-64400e85de6d" providerId="ADAL" clId="{F8997912-8FD4-4EC2-89C6-291D2434B716}" dt="2025-03-26T13:23:06.799" v="111" actId="255"/>
        <pc:sldMkLst>
          <pc:docMk/>
          <pc:sldMk cId="0" sldId="271"/>
        </pc:sldMkLst>
        <pc:spChg chg="mod">
          <ac:chgData name="Marina Horvat" userId="984806db-969b-41a3-9cee-64400e85de6d" providerId="ADAL" clId="{F8997912-8FD4-4EC2-89C6-291D2434B716}" dt="2025-03-26T13:20:22.364" v="102" actId="20577"/>
          <ac:spMkLst>
            <pc:docMk/>
            <pc:sldMk cId="0" sldId="271"/>
            <ac:spMk id="4" creationId="{00000000-0000-0000-0000-000000000000}"/>
          </ac:spMkLst>
        </pc:spChg>
        <pc:graphicFrameChg chg="add mod">
          <ac:chgData name="Marina Horvat" userId="984806db-969b-41a3-9cee-64400e85de6d" providerId="ADAL" clId="{F8997912-8FD4-4EC2-89C6-291D2434B716}" dt="2025-03-26T13:23:06.799" v="111" actId="255"/>
          <ac:graphicFrameMkLst>
            <pc:docMk/>
            <pc:sldMk cId="0" sldId="271"/>
            <ac:graphicFrameMk id="2" creationId="{00000000-0008-0000-0100-000003000000}"/>
          </ac:graphicFrameMkLst>
        </pc:graphicFrameChg>
      </pc:sldChg>
      <pc:sldChg chg="modSp mod">
        <pc:chgData name="Marina Horvat" userId="984806db-969b-41a3-9cee-64400e85de6d" providerId="ADAL" clId="{F8997912-8FD4-4EC2-89C6-291D2434B716}" dt="2025-03-26T13:24:29.373" v="198" actId="1076"/>
        <pc:sldMkLst>
          <pc:docMk/>
          <pc:sldMk cId="0" sldId="272"/>
        </pc:sldMkLst>
        <pc:spChg chg="mod">
          <ac:chgData name="Marina Horvat" userId="984806db-969b-41a3-9cee-64400e85de6d" providerId="ADAL" clId="{F8997912-8FD4-4EC2-89C6-291D2434B716}" dt="2025-03-26T13:23:24.862" v="112" actId="6549"/>
          <ac:spMkLst>
            <pc:docMk/>
            <pc:sldMk cId="0" sldId="272"/>
            <ac:spMk id="6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24:29.373" v="198" actId="1076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24:45.844" v="202" actId="20577"/>
        <pc:sldMkLst>
          <pc:docMk/>
          <pc:sldMk cId="0" sldId="273"/>
        </pc:sldMkLst>
        <pc:spChg chg="mod">
          <ac:chgData name="Marina Horvat" userId="984806db-969b-41a3-9cee-64400e85de6d" providerId="ADAL" clId="{F8997912-8FD4-4EC2-89C6-291D2434B716}" dt="2025-03-26T13:24:45.844" v="202" actId="20577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28:15.148" v="212" actId="255"/>
        <pc:sldMkLst>
          <pc:docMk/>
          <pc:sldMk cId="0" sldId="274"/>
        </pc:sldMkLst>
        <pc:spChg chg="mod">
          <ac:chgData name="Marina Horvat" userId="984806db-969b-41a3-9cee-64400e85de6d" providerId="ADAL" clId="{F8997912-8FD4-4EC2-89C6-291D2434B716}" dt="2025-03-26T13:24:54.237" v="206" actId="20577"/>
          <ac:spMkLst>
            <pc:docMk/>
            <pc:sldMk cId="0" sldId="274"/>
            <ac:spMk id="3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24:50.383" v="204" actId="20577"/>
          <ac:spMkLst>
            <pc:docMk/>
            <pc:sldMk cId="0" sldId="274"/>
            <ac:spMk id="4" creationId="{00000000-0000-0000-0000-000000000000}"/>
          </ac:spMkLst>
        </pc:spChg>
        <pc:graphicFrameChg chg="mod modGraphic">
          <ac:chgData name="Marina Horvat" userId="984806db-969b-41a3-9cee-64400e85de6d" providerId="ADAL" clId="{F8997912-8FD4-4EC2-89C6-291D2434B716}" dt="2025-03-26T13:28:15.148" v="212" actId="255"/>
          <ac:graphicFrameMkLst>
            <pc:docMk/>
            <pc:sldMk cId="0" sldId="274"/>
            <ac:graphicFrameMk id="6" creationId="{00000000-0000-0000-0000-000000000000}"/>
          </ac:graphicFrameMkLst>
        </pc:graphicFrameChg>
      </pc:sldChg>
      <pc:sldChg chg="addSp delSp modSp mod">
        <pc:chgData name="Marina Horvat" userId="984806db-969b-41a3-9cee-64400e85de6d" providerId="ADAL" clId="{F8997912-8FD4-4EC2-89C6-291D2434B716}" dt="2025-03-26T13:34:21.660" v="748" actId="20577"/>
        <pc:sldMkLst>
          <pc:docMk/>
          <pc:sldMk cId="0" sldId="275"/>
        </pc:sldMkLst>
        <pc:spChg chg="mod">
          <ac:chgData name="Marina Horvat" userId="984806db-969b-41a3-9cee-64400e85de6d" providerId="ADAL" clId="{F8997912-8FD4-4EC2-89C6-291D2434B716}" dt="2025-03-26T13:29:11.309" v="227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46.450" v="683" actId="1076"/>
          <ac:spMkLst>
            <pc:docMk/>
            <pc:sldMk cId="0" sldId="275"/>
            <ac:spMk id="3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37.787" v="680" actId="1076"/>
          <ac:spMkLst>
            <pc:docMk/>
            <pc:sldMk cId="0" sldId="275"/>
            <ac:spMk id="4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28:24.095" v="214" actId="20577"/>
          <ac:spMkLst>
            <pc:docMk/>
            <pc:sldMk cId="0" sldId="275"/>
            <ac:spMk id="5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48.491" v="684" actId="1076"/>
          <ac:spMkLst>
            <pc:docMk/>
            <pc:sldMk cId="0" sldId="275"/>
            <ac:spMk id="6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0:11.507" v="301" actId="20577"/>
          <ac:spMkLst>
            <pc:docMk/>
            <pc:sldMk cId="0" sldId="275"/>
            <ac:spMk id="7" creationId="{00000000-0000-0000-0000-000000000000}"/>
          </ac:spMkLst>
        </pc:spChg>
        <pc:spChg chg="add mod">
          <ac:chgData name="Marina Horvat" userId="984806db-969b-41a3-9cee-64400e85de6d" providerId="ADAL" clId="{F8997912-8FD4-4EC2-89C6-291D2434B716}" dt="2025-03-26T13:34:21.660" v="748" actId="20577"/>
          <ac:spMkLst>
            <pc:docMk/>
            <pc:sldMk cId="0" sldId="275"/>
            <ac:spMk id="9" creationId="{572C24A0-0FBA-7618-D798-E668CFBC8F06}"/>
          </ac:spMkLst>
        </pc:spChg>
        <pc:spChg chg="mod">
          <ac:chgData name="Marina Horvat" userId="984806db-969b-41a3-9cee-64400e85de6d" providerId="ADAL" clId="{F8997912-8FD4-4EC2-89C6-291D2434B716}" dt="2025-03-26T13:32:36.907" v="550" actId="20577"/>
          <ac:spMkLst>
            <pc:docMk/>
            <pc:sldMk cId="0" sldId="275"/>
            <ac:spMk id="14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44.371" v="682" actId="1076"/>
          <ac:spMkLst>
            <pc:docMk/>
            <pc:sldMk cId="0" sldId="275"/>
            <ac:spMk id="17" creationId="{00000000-0000-0000-0000-000000000000}"/>
          </ac:spMkLst>
        </pc:spChg>
        <pc:graphicFrameChg chg="add del mod modGraphic">
          <ac:chgData name="Marina Horvat" userId="984806db-969b-41a3-9cee-64400e85de6d" providerId="ADAL" clId="{F8997912-8FD4-4EC2-89C6-291D2434B716}" dt="2025-03-26T13:29:37.835" v="230" actId="478"/>
          <ac:graphicFrameMkLst>
            <pc:docMk/>
            <pc:sldMk cId="0" sldId="275"/>
            <ac:graphicFrameMk id="8" creationId="{157BF89D-A4C5-8DDA-7A10-C7CC63743A7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opstinabac-my.sharepoint.com/personal/marina_horvat_bac_ls_gov_rs/Documents/Desktop/Marina/Gra&#273;anski%20vodi&#269;/&#1043;&#1088;&#1072;&#1106;&#1072;&#1085;&#1082;&#1089;&#1080;%20&#1074;&#1086;&#1076;&#1080;&#1115;%20-%20&#1087;&#1086;&#1084;&#1086;&#1115;&#1085;&#1072;%20&#1077;&#1074;&#1080;&#1076;&#1077;&#1085;&#1094;&#1080;&#1112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opstinabac-my.sharepoint.com/personal/marina_horvat_bac_ls_gov_rs/Documents/Desktop/Marina/Gra&#273;anski%20vodi&#269;/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7507346245787699E-2"/>
          <c:y val="2.9363162871750399E-2"/>
          <c:w val="0.97037218327635899"/>
          <c:h val="0.6619992779766700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3bb99e0-852b-4f8f-922b-7d5397f910e3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22643281723516"/>
          <c:y val="9.7817827836523097E-2"/>
          <c:w val="0.75956720726578997"/>
          <c:h val="0.6620658577890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8003E-2"/>
          <c:y val="0.56249636625246602"/>
          <c:w val="0.59039542878484197"/>
          <c:h val="0.34269960919897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lang="en-GB"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6345e60-82f4-4a63-9dc6-1e692fe63358}"/>
      </c:ext>
    </c:extLst>
  </c:chart>
  <c:spPr>
    <a:noFill/>
    <a:ln>
      <a:noFill/>
    </a:ln>
    <a:effectLst/>
  </c:spPr>
  <c:txPr>
    <a:bodyPr/>
    <a:lstStyle/>
    <a:p>
      <a:pPr>
        <a:defRPr lang="en-GB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4242424242424199"/>
          <c:y val="0.161508061492313"/>
          <c:w val="0.73631047315257803"/>
          <c:h val="0.52810888638920095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549E-4AB0-B89B-E3EADBA739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549E-4AB0-B89B-E3EADBA739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549E-4AB0-B89B-E3EADBA739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549E-4AB0-B89B-E3EADBA7390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549E-4AB0-B89B-E3EADBA7390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B-549E-4AB0-B89B-E3EADBA7390B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549E-4AB0-B89B-E3EADBA73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a30023a-fd5c-4048-9c52-e3b3fe2d9142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0c0b32e-5947-4ef8-ba67-2d31a157cbaa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36413828701698E-2"/>
          <c:y val="0.82438412518164506"/>
          <c:w val="0.83878778889085404"/>
          <c:h val="0.16326856342110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65eb5e5-a5f5-4df0-b919-1c6087e7770c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98F-44CE-AE8B-19FD8EC3EFA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98F-44CE-AE8B-19FD8EC3EFA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98F-44CE-AE8B-19FD8EC3EFA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98F-44CE-AE8B-19FD8EC3EFA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298F-44CE-AE8B-19FD8EC3EFA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298F-44CE-AE8B-19FD8EC3E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55,14%</c:v>
                </c:pt>
                <c:pt idx="1">
                  <c:v>Непорески приходи 15,52%</c:v>
                </c:pt>
                <c:pt idx="2">
                  <c:v>Трансфери од других нивоа власти и донације 17,63%</c:v>
                </c:pt>
                <c:pt idx="3">
                  <c:v>Меморандумске ставке за рефундацију расхода за претходну годину 0,78%</c:v>
                </c:pt>
                <c:pt idx="4">
                  <c:v>Пренета средства из претходне године 10,54%</c:v>
                </c:pt>
                <c:pt idx="5">
                  <c:v>Примања од продаје непокретности у корист нивоа општина 0,39%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423793232</c:v>
                </c:pt>
                <c:pt idx="1">
                  <c:v>119260000</c:v>
                </c:pt>
                <c:pt idx="2">
                  <c:v>135456080</c:v>
                </c:pt>
                <c:pt idx="3">
                  <c:v>6000000</c:v>
                </c:pt>
                <c:pt idx="4">
                  <c:v>81000688</c:v>
                </c:pt>
                <c:pt idx="5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8F-44CE-AE8B-19FD8EC3E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455d293-b390-4420-92d8-3a8a07b2f614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11,97%</c:v>
                </c:pt>
                <c:pt idx="1">
                  <c:v>Социјална заштита 6,86%</c:v>
                </c:pt>
                <c:pt idx="2">
                  <c:v>Субвенције 1,49%</c:v>
                </c:pt>
                <c:pt idx="3">
                  <c:v>Остали расходи и резерва 4,38%</c:v>
                </c:pt>
                <c:pt idx="4">
                  <c:v>Донације, дотације и трансфери 11,06%</c:v>
                </c:pt>
                <c:pt idx="5">
                  <c:v>Коришћење услуга и роба 38,89%</c:v>
                </c:pt>
                <c:pt idx="6">
                  <c:v>Расходи за запослене 25,35%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91996846</c:v>
                </c:pt>
                <c:pt idx="1">
                  <c:v>52711000</c:v>
                </c:pt>
                <c:pt idx="2">
                  <c:v>11425000</c:v>
                </c:pt>
                <c:pt idx="3">
                  <c:v>33639000</c:v>
                </c:pt>
                <c:pt idx="4">
                  <c:v>85030000</c:v>
                </c:pt>
                <c:pt idx="5">
                  <c:v>298860174</c:v>
                </c:pt>
                <c:pt idx="6">
                  <c:v>194847980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2-4866-8400-C5B86B2D5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598256"/>
        <c:axId val="553601536"/>
      </c:bar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88f13c8-e8c2-4006-a844-dc7f45a75b7f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#1" qsCatId="simple" csTypeId="urn:microsoft.com/office/officeart/2005/8/colors/accent1_2#1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dirty="0">
              <a:solidFill>
                <a:srgbClr val="C00000"/>
              </a:solidFill>
            </a:rPr>
            <a:t>687.509.312,00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2025. годину </a:t>
          </a:r>
          <a:r>
            <a:rPr lang="sr-Cyrl-RS" sz="1600" b="1" dirty="0">
              <a:solidFill>
                <a:schemeClr val="bg1"/>
              </a:solidFill>
            </a:rPr>
            <a:t>768.510.000,00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dirty="0">
              <a:solidFill>
                <a:srgbClr val="C00000"/>
              </a:solidFill>
            </a:rPr>
            <a:t>41.830.688,00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dirty="0">
              <a:solidFill>
                <a:srgbClr val="C00000"/>
              </a:solidFill>
            </a:rPr>
            <a:t>39.170.000</a:t>
          </a:r>
          <a:r>
            <a:rPr lang="sr-Latn-RS" sz="1400" b="1" dirty="0">
              <a:solidFill>
                <a:srgbClr val="C00000"/>
              </a:solidFill>
            </a:rPr>
            <a:t>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69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kern="1200" dirty="0">
              <a:solidFill>
                <a:srgbClr val="C00000"/>
              </a:solidFill>
            </a:rPr>
            <a:t>687.509.312,00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45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kern="1200" dirty="0">
              <a:solidFill>
                <a:srgbClr val="C00000"/>
              </a:solidFill>
            </a:rPr>
            <a:t>39.170.000</a:t>
          </a:r>
          <a:r>
            <a:rPr lang="sr-Latn-RS" sz="1400" b="1" kern="1200" dirty="0">
              <a:solidFill>
                <a:srgbClr val="C00000"/>
              </a:solidFill>
            </a:rPr>
            <a:t>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82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kern="1200" dirty="0">
              <a:solidFill>
                <a:srgbClr val="C00000"/>
              </a:solidFill>
            </a:rPr>
            <a:t>41.830.688,00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2025. годину </a:t>
          </a:r>
          <a:r>
            <a:rPr lang="sr-Cyrl-RS" sz="1600" b="1" kern="1200" dirty="0">
              <a:solidFill>
                <a:schemeClr val="bg1"/>
              </a:solidFill>
            </a:rPr>
            <a:t>768.510.000,00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rtlCol="0" anchor="ctr" anchorCtr="0">
          <a:norm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2025.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</a:t>
            </a:r>
            <a:r>
              <a:rPr lang="sr-Cyrl-RS" altLang="sr-Latn-RS" sz="5400" b="1" dirty="0">
                <a:latin typeface="Century" panose="02040604050505020304" pitchFamily="18" charset="0"/>
              </a:rPr>
              <a:t>5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  <a:r>
              <a:rPr lang="sr-Latn-RS" sz="5400" b="1" dirty="0">
                <a:latin typeface="Century" panose="02040604050505020304" pitchFamily="18" charset="0"/>
              </a:rPr>
              <a:t> </a:t>
            </a:r>
            <a:endParaRPr lang="sr-Cyrl-RS" sz="5400" b="1" dirty="0">
              <a:latin typeface="Century" panose="02040604050505020304" pitchFamily="18" charset="0"/>
            </a:endParaRP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6849093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10837" y="600890"/>
          <a:ext cx="12081163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341721"/>
              </p:ext>
            </p:extLst>
          </p:nvPr>
        </p:nvGraphicFramePr>
        <p:xfrm>
          <a:off x="247650" y="694845"/>
          <a:ext cx="11833513" cy="60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2024.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34.135.000</a:t>
            </a:r>
            <a:r>
              <a:rPr lang="sr-Latn-RS" sz="2200" b="1" dirty="0">
                <a:solidFill>
                  <a:schemeClr val="accent6">
                    <a:lumMod val="50000"/>
                  </a:schemeClr>
                </a:solidFill>
              </a:rPr>
              <a:t>,00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915315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код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445165"/>
              </p:ext>
            </p:extLst>
          </p:nvPr>
        </p:nvGraphicFramePr>
        <p:xfrm>
          <a:off x="59821" y="606751"/>
          <a:ext cx="12066661" cy="618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58" y="1316869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2025. годину су се смањили у односу на буџет општине Бач за 2024.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34.135.000,00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2025.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76007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2025.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24.900.000,00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73.088.000,00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4.080.000,00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11.825.000,00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77.880.000,00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10.134.580,00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103.780.000,00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13,50%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62.610.000,00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92.258.500,00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7.600.000,00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52.815.000,00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27.080.000,00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161.156.920,00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20,97%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34.800.000,00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10.802.000,00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768.510.000,00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8963" y="697346"/>
            <a:ext cx="4529053" cy="16557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Помоћ при запошљавању „</a:t>
            </a:r>
            <a:r>
              <a:rPr lang="sr-Latn-RS" b="1" dirty="0">
                <a:solidFill>
                  <a:schemeClr val="tx1"/>
                </a:solidFill>
              </a:rPr>
              <a:t>HELP“ – </a:t>
            </a:r>
            <a:r>
              <a:rPr lang="sr-Cyrl-RS" b="1" dirty="0">
                <a:solidFill>
                  <a:schemeClr val="tx1"/>
                </a:solidFill>
              </a:rPr>
              <a:t>2.580.000,00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42573" y="810725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зграде НБ „Вук Караџић“ у Бачу – 22.200.000,00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16923" y="2353075"/>
            <a:ext cx="2754703" cy="18514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10.700.000,00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9340" y="2420068"/>
            <a:ext cx="3419947" cy="1468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8.625.000,00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/>
          <p:cNvSpPr/>
          <p:nvPr/>
        </p:nvSpPr>
        <p:spPr>
          <a:xfrm>
            <a:off x="281118" y="2505475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8.900.000,00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5"/>
          <p:cNvSpPr/>
          <p:nvPr/>
        </p:nvSpPr>
        <p:spPr>
          <a:xfrm>
            <a:off x="9607921" y="682404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Развој ефикасних локалних социјалних услуга са интегрисаним приступом – 3.843.500,00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2544788" y="4054797"/>
            <a:ext cx="3357692" cy="199600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Укључи и мене – унапређење локалних услуга и политика у области социјалне заштите – 8.620.000,00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8609029" y="4248552"/>
            <a:ext cx="3419947" cy="205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Пресвлачење бетонског пута у Школској и Штросмајеровој улици у Бачу – 2.800.000,00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72C24A0-0FBA-7618-D798-E668CFBC8F06}"/>
              </a:ext>
            </a:extLst>
          </p:cNvPr>
          <p:cNvSpPr/>
          <p:nvPr/>
        </p:nvSpPr>
        <p:spPr>
          <a:xfrm>
            <a:off x="6014148" y="4248552"/>
            <a:ext cx="2185902" cy="22295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>
                <a:solidFill>
                  <a:schemeClr val="tx1"/>
                </a:solidFill>
              </a:rPr>
              <a:t>Изградња бунара у Бачком Новом Селу – 13.800.000,00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</a:t>
            </a:r>
            <a:r>
              <a:rPr lang="sr-Cyrl-RS" sz="2000" b="1" dirty="0">
                <a:solidFill>
                  <a:schemeClr val="tx1"/>
                </a:solidFill>
              </a:rPr>
              <a:t> 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sr-Cyrl-RS" sz="1600" b="1" dirty="0"/>
              <a:t>5.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Лела Милиновић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Председница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person sitting at a desk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89" y="640765"/>
            <a:ext cx="3445165" cy="2672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paper&#10;&#10;AI-generated content may be incorrec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358621" y="4682647"/>
            <a:ext cx="1646502" cy="239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Председница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75858473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2003</Words>
  <Application>Microsoft Office PowerPoint</Application>
  <PresentationFormat>Widescreen</PresentationFormat>
  <Paragraphs>240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124</cp:revision>
  <dcterms:created xsi:type="dcterms:W3CDTF">2019-02-17T18:14:00Z</dcterms:created>
  <dcterms:modified xsi:type="dcterms:W3CDTF">2025-03-26T13:34:22Z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C564C18EA3BB48179CD63E78DFA8A0DE_12</vt:lpwstr>
  </property>
  <property fmtid="{D5CDD505-2E9C-101B-9397-08002B2CF9AE}" pid="3" name="KSOProductBuildVer">
    <vt:lpwstr>2057-12.2.0.20326</vt:lpwstr>
  </property>
</Properties>
</file>