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6" r:id="rId6"/>
    <p:sldId id="262" r:id="rId7"/>
    <p:sldId id="267" r:id="rId8"/>
    <p:sldId id="263" r:id="rId9"/>
    <p:sldId id="264" r:id="rId10"/>
    <p:sldId id="265" r:id="rId11"/>
    <p:sldId id="268" r:id="rId12"/>
    <p:sldId id="270" r:id="rId13"/>
    <p:sldId id="271" r:id="rId14"/>
    <p:sldId id="272" r:id="rId15"/>
    <p:sldId id="273" r:id="rId16"/>
    <p:sldId id="274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a.horvat\Desktop\Marina\Gra&#273;anski%20vodi&#269;\&#1043;&#1088;&#1072;&#1106;&#1072;&#1085;&#1082;&#1089;&#1080;%20&#1074;&#1086;&#1076;&#1080;&#1115;%20-%20&#1087;&#1086;&#1084;&#1086;&#1115;&#1085;&#1072;%20&#1077;&#1074;&#1080;&#1076;&#1077;&#1085;&#1094;&#1080;&#1112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a.horvat\Desktop\Marina\Gra&#273;anski%20vodi&#269;\&#1043;&#1088;&#1072;&#1106;&#1072;&#1085;&#1082;&#1089;&#1080;%20&#1074;&#1086;&#1076;&#1080;&#1115;%20-%20&#1087;&#1086;&#1084;&#1086;&#1115;&#1085;&#1072;%20&#1077;&#1074;&#1080;&#1076;&#1077;&#1085;&#1094;&#1080;&#1112;&#107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507346245787658E-2"/>
          <c:y val="2.9363162871750358E-2"/>
          <c:w val="0.97037218327635932"/>
          <c:h val="0.66199927797667002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264328172351605"/>
          <c:y val="9.7817827836523069E-2"/>
          <c:w val="0.75956720726578997"/>
          <c:h val="0.6620658577890823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350455965997975E-2"/>
          <c:y val="0.56249636625246613"/>
          <c:w val="0.5903954287848423"/>
          <c:h val="0.34269960919897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600" b="1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sr-Latn-R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242424242424243"/>
          <c:y val="0.16150806149231345"/>
          <c:w val="0.73631047315257847"/>
          <c:h val="0.52810888638920139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E-4F09-4B48-AF48-AA8521D8B25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0-4F09-4B48-AF48-AA8521D8B25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2-4F09-4B48-AF48-AA8521D8B25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4-4F09-4B48-AF48-AA8521D8B25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6-4F09-4B48-AF48-AA8521D8B25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8-4F09-4B48-AF48-AA8521D8B251}"/>
              </c:ext>
            </c:extLst>
          </c:dPt>
          <c:cat>
            <c:strRef>
              <c:f>Sheet1!$A$2:$A$7</c:f>
              <c:strCache>
                <c:ptCount val="6"/>
                <c:pt idx="0">
                  <c:v>Порески приходи 39.50%</c:v>
                </c:pt>
                <c:pt idx="1">
                  <c:v>Непорески приходи 15.98%</c:v>
                </c:pt>
                <c:pt idx="2">
                  <c:v>Трансфери од других нивоа власти 27,43%</c:v>
                </c:pt>
                <c:pt idx="3">
                  <c:v>Донације и помоћи 1.22%</c:v>
                </c:pt>
                <c:pt idx="4">
                  <c:v>Меморандумске ставке за рефундацију расхода за претходну годину 0.72%</c:v>
                </c:pt>
                <c:pt idx="5">
                  <c:v>Пренета средства из претходне године 15.15%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9-4F09-4B48-AF48-AA8521D8B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22900315492427E-2"/>
          <c:y val="7.8147786622903392E-2"/>
          <c:w val="0.77370368059945327"/>
          <c:h val="0.663972781470088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C7EC-4496-A8A5-AF9DACC3750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C7EC-4496-A8A5-AF9DACC3750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C7EC-4496-A8A5-AF9DACC3750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C7EC-4496-A8A5-AF9DACC3750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C7EC-4496-A8A5-AF9DACC3750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C7EC-4496-A8A5-AF9DACC375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прихода и примања'!$A$3:$A$8</c:f>
              <c:strCache>
                <c:ptCount val="6"/>
                <c:pt idx="0">
                  <c:v>Порески приходи 44,52%</c:v>
                </c:pt>
                <c:pt idx="1">
                  <c:v>Непорески приходи 17,15%</c:v>
                </c:pt>
                <c:pt idx="2">
                  <c:v>Трансфери од других нивоа власти и донације 23,45%</c:v>
                </c:pt>
                <c:pt idx="3">
                  <c:v>Меморандумске ставке за рефундацију расхода за претходну годину 1,02%</c:v>
                </c:pt>
                <c:pt idx="4">
                  <c:v>Пренета средства из претходне године 13,64%</c:v>
                </c:pt>
                <c:pt idx="5">
                  <c:v>Примања од продаје непокретности у корист нивоа општина 0,21%</c:v>
                </c:pt>
              </c:strCache>
            </c:strRef>
          </c:cat>
          <c:val>
            <c:numRef>
              <c:f>'Структура прихода и примања'!$B$3:$B$8</c:f>
              <c:numCache>
                <c:formatCode>#,##0.00</c:formatCode>
                <c:ptCount val="6"/>
                <c:pt idx="0">
                  <c:v>414836837</c:v>
                </c:pt>
                <c:pt idx="1">
                  <c:v>159811004</c:v>
                </c:pt>
                <c:pt idx="2">
                  <c:v>218535188</c:v>
                </c:pt>
                <c:pt idx="3">
                  <c:v>9500000</c:v>
                </c:pt>
                <c:pt idx="4">
                  <c:v>127066971</c:v>
                </c:pt>
                <c:pt idx="5">
                  <c:v>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EC-4496-A8A5-AF9DACC37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813165715510078E-2"/>
          <c:y val="0.71120043737352923"/>
          <c:w val="0.77296207147473084"/>
          <c:h val="0.251757628434723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расхода и издатака'!$A$3:$A$9</c:f>
              <c:strCache>
                <c:ptCount val="7"/>
                <c:pt idx="0">
                  <c:v>Капитални расходи 29,22%</c:v>
                </c:pt>
                <c:pt idx="1">
                  <c:v>Социјална заштита 5,51%</c:v>
                </c:pt>
                <c:pt idx="2">
                  <c:v>Субвенције 2,01%</c:v>
                </c:pt>
                <c:pt idx="3">
                  <c:v>Остали расходи и резерва 4,96%</c:v>
                </c:pt>
                <c:pt idx="4">
                  <c:v>Донације, дотације и трансфери 8,68%</c:v>
                </c:pt>
                <c:pt idx="5">
                  <c:v>Коришћење услуга и роба 32,06%</c:v>
                </c:pt>
                <c:pt idx="6">
                  <c:v>Расходи за запослене 17,55%</c:v>
                </c:pt>
              </c:strCache>
            </c:strRef>
          </c:cat>
          <c:val>
            <c:numRef>
              <c:f>'Структура расхода и издатака'!$B$3:$B$9</c:f>
              <c:numCache>
                <c:formatCode>#,##0.00</c:formatCode>
                <c:ptCount val="7"/>
                <c:pt idx="0">
                  <c:v>272302574</c:v>
                </c:pt>
                <c:pt idx="1">
                  <c:v>51350000</c:v>
                </c:pt>
                <c:pt idx="2">
                  <c:v>18697500</c:v>
                </c:pt>
                <c:pt idx="3">
                  <c:v>46250000</c:v>
                </c:pt>
                <c:pt idx="4">
                  <c:v>80870000</c:v>
                </c:pt>
                <c:pt idx="5">
                  <c:v>298741500</c:v>
                </c:pt>
                <c:pt idx="6">
                  <c:v>163538426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E3-4A24-8C25-7F601E697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3598256"/>
        <c:axId val="553601536"/>
        <c:axId val="0"/>
      </c:bar3DChart>
      <c:catAx>
        <c:axId val="55359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53601536"/>
        <c:crosses val="autoZero"/>
        <c:auto val="1"/>
        <c:lblAlgn val="ctr"/>
        <c:lblOffset val="100"/>
        <c:noMultiLvlLbl val="0"/>
      </c:catAx>
      <c:valAx>
        <c:axId val="5536015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55359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049AC-8D43-4915-A4A5-3AEE826E43AF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4DB9ECDA-092C-4287-BA35-F4B6B48624D1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Укупни приходи и примања </a:t>
          </a:r>
          <a:r>
            <a:rPr lang="sr-Cyrl-RS" sz="1400" b="1" dirty="0">
              <a:solidFill>
                <a:srgbClr val="C00000"/>
              </a:solidFill>
            </a:rPr>
            <a:t>804.683.029,00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E5778D06-B773-4FC5-8803-DEA9F6C2EBEF}" type="parTrans" cxnId="{639E71A0-316A-4CDB-96E0-1A16076D7F8A}">
      <dgm:prSet/>
      <dgm:spPr/>
      <dgm:t>
        <a:bodyPr/>
        <a:lstStyle/>
        <a:p>
          <a:endParaRPr lang="sr-Latn-RS"/>
        </a:p>
      </dgm:t>
    </dgm:pt>
    <dgm:pt modelId="{01186A57-5BF1-4C3B-9522-64F34272EE74}" type="sibTrans" cxnId="{639E71A0-316A-4CDB-96E0-1A16076D7F8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343713C0-31F1-4ED0-9AF9-D3AE5B48502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r-Cyrl-RS" sz="1600" b="1" dirty="0">
              <a:solidFill>
                <a:schemeClr val="accent3">
                  <a:lumMod val="60000"/>
                  <a:lumOff val="40000"/>
                </a:schemeClr>
              </a:solidFill>
            </a:rPr>
            <a:t>Укупни приходи и примања буџета општине за 2023. годину </a:t>
          </a:r>
          <a:r>
            <a:rPr lang="sr-Cyrl-RS" sz="1600" b="1" dirty="0">
              <a:solidFill>
                <a:schemeClr val="bg1"/>
              </a:solidFill>
            </a:rPr>
            <a:t>931.750.000,00</a:t>
          </a:r>
          <a:endParaRPr lang="sr-Latn-RS" sz="1600" b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1BC2B03D-42C7-43A9-A0BB-513D0C7119B7}" type="parTrans" cxnId="{1B32884A-6AB0-4532-AA71-03B11E3D78DC}">
      <dgm:prSet/>
      <dgm:spPr/>
      <dgm:t>
        <a:bodyPr/>
        <a:lstStyle/>
        <a:p>
          <a:endParaRPr lang="sr-Latn-RS"/>
        </a:p>
      </dgm:t>
    </dgm:pt>
    <dgm:pt modelId="{23CDB465-8F12-4799-8E06-2841859BC345}" type="sibTrans" cxnId="{1B32884A-6AB0-4532-AA71-03B11E3D78DC}">
      <dgm:prSet/>
      <dgm:spPr/>
      <dgm:t>
        <a:bodyPr/>
        <a:lstStyle/>
        <a:p>
          <a:endParaRPr lang="sr-Latn-RS"/>
        </a:p>
      </dgm:t>
    </dgm:pt>
    <dgm:pt modelId="{79F4EC8A-4B34-4444-A126-ACE9F3085EE0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Пренета неутрошена средства за посебне намене </a:t>
          </a:r>
          <a:r>
            <a:rPr lang="sr-Cyrl-RS" sz="1400" b="1" dirty="0">
              <a:solidFill>
                <a:srgbClr val="C00000"/>
              </a:solidFill>
            </a:rPr>
            <a:t>99.866.545,00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A609F7A9-7662-44DC-BDAC-023A398D9844}" type="parTrans" cxnId="{05A78F0D-17F6-48B1-9424-4804AE0E5F55}">
      <dgm:prSet/>
      <dgm:spPr/>
      <dgm:t>
        <a:bodyPr/>
        <a:lstStyle/>
        <a:p>
          <a:endParaRPr lang="sr-Latn-RS"/>
        </a:p>
      </dgm:t>
    </dgm:pt>
    <dgm:pt modelId="{F2F620EE-F256-4A4C-B8E0-9564973AE712}" type="sibTrans" cxnId="{05A78F0D-17F6-48B1-9424-4804AE0E5F5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63C593E3-5376-411B-B87B-F7C41649DD9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Нераспоређени вишак прихода и примања из ранијих година </a:t>
          </a:r>
          <a:r>
            <a:rPr lang="sr-Cyrl-RS" sz="1400" b="1" dirty="0">
              <a:solidFill>
                <a:srgbClr val="C00000"/>
              </a:solidFill>
            </a:rPr>
            <a:t>27.200.426,00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DB5862EC-BE4F-464F-AD93-C4EE156F7162}" type="parTrans" cxnId="{00A211D0-D164-4B32-A6E2-C31A5C0D4C77}">
      <dgm:prSet/>
      <dgm:spPr/>
      <dgm:t>
        <a:bodyPr/>
        <a:lstStyle/>
        <a:p>
          <a:endParaRPr lang="sr-Latn-RS"/>
        </a:p>
      </dgm:t>
    </dgm:pt>
    <dgm:pt modelId="{2E0FA287-7F43-47BE-AE7E-514BE8F9F305}" type="sibTrans" cxnId="{00A211D0-D164-4B32-A6E2-C31A5C0D4C7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5152D395-F351-4ED1-BA91-C1BB19226138}" type="pres">
      <dgm:prSet presAssocID="{DB0049AC-8D43-4915-A4A5-3AEE826E43AF}" presName="linearFlow" presStyleCnt="0">
        <dgm:presLayoutVars>
          <dgm:dir/>
          <dgm:resizeHandles val="exact"/>
        </dgm:presLayoutVars>
      </dgm:prSet>
      <dgm:spPr/>
    </dgm:pt>
    <dgm:pt modelId="{511A2539-B079-46A2-A73D-4ACE93E3EABE}" type="pres">
      <dgm:prSet presAssocID="{4DB9ECDA-092C-4287-BA35-F4B6B48624D1}" presName="node" presStyleLbl="node1" presStyleIdx="0" presStyleCnt="4" custScaleX="194071" custScaleY="163651" custLinFactX="61126" custLinFactY="-25781" custLinFactNeighborX="100000" custLinFactNeighborY="-100000">
        <dgm:presLayoutVars>
          <dgm:bulletEnabled val="1"/>
        </dgm:presLayoutVars>
      </dgm:prSet>
      <dgm:spPr/>
    </dgm:pt>
    <dgm:pt modelId="{B752BCAE-D3C7-4EE0-95DA-09FBDCF95AFE}" type="pres">
      <dgm:prSet presAssocID="{01186A57-5BF1-4C3B-9522-64F34272EE74}" presName="spacerL" presStyleCnt="0"/>
      <dgm:spPr/>
    </dgm:pt>
    <dgm:pt modelId="{79384475-F5FB-45D6-814E-ACC5C98EF8B4}" type="pres">
      <dgm:prSet presAssocID="{01186A57-5BF1-4C3B-9522-64F34272EE74}" presName="sibTrans" presStyleLbl="sibTrans2D1" presStyleIdx="0" presStyleCnt="3" custLinFactX="31940" custLinFactNeighborX="100000" custLinFactNeighborY="-58130"/>
      <dgm:spPr/>
    </dgm:pt>
    <dgm:pt modelId="{7D2F5131-2814-4A87-897A-A7B1E7EB28E3}" type="pres">
      <dgm:prSet presAssocID="{01186A57-5BF1-4C3B-9522-64F34272EE74}" presName="spacerR" presStyleCnt="0"/>
      <dgm:spPr/>
    </dgm:pt>
    <dgm:pt modelId="{D876E16B-D116-4373-B2EE-1B947672DD78}" type="pres">
      <dgm:prSet presAssocID="{63C593E3-5376-411B-B87B-F7C41649DD96}" presName="node" presStyleLbl="node1" presStyleIdx="1" presStyleCnt="4" custScaleX="217918" custScaleY="172489" custLinFactX="870" custLinFactNeighborX="100000" custLinFactNeighborY="44385">
        <dgm:presLayoutVars>
          <dgm:bulletEnabled val="1"/>
        </dgm:presLayoutVars>
      </dgm:prSet>
      <dgm:spPr/>
    </dgm:pt>
    <dgm:pt modelId="{94E118F8-00E4-4246-83C7-18E02FE5B147}" type="pres">
      <dgm:prSet presAssocID="{2E0FA287-7F43-47BE-AE7E-514BE8F9F305}" presName="spacerL" presStyleCnt="0"/>
      <dgm:spPr/>
    </dgm:pt>
    <dgm:pt modelId="{FEDD7DD8-1FA6-4C47-8671-9B37E0058853}" type="pres">
      <dgm:prSet presAssocID="{2E0FA287-7F43-47BE-AE7E-514BE8F9F305}" presName="sibTrans" presStyleLbl="sibTrans2D1" presStyleIdx="1" presStyleCnt="3" custLinFactX="-82493" custLinFactNeighborX="-100000" custLinFactNeighborY="-90090"/>
      <dgm:spPr/>
    </dgm:pt>
    <dgm:pt modelId="{EA962E2C-D6A2-42E7-B459-78AB544279AC}" type="pres">
      <dgm:prSet presAssocID="{2E0FA287-7F43-47BE-AE7E-514BE8F9F305}" presName="spacerR" presStyleCnt="0"/>
      <dgm:spPr/>
    </dgm:pt>
    <dgm:pt modelId="{EA3756A5-B14B-4960-A82C-3977CF41B28B}" type="pres">
      <dgm:prSet presAssocID="{79F4EC8A-4B34-4444-A126-ACE9F3085EE0}" presName="node" presStyleLbl="node1" presStyleIdx="2" presStyleCnt="4" custScaleX="200505" custScaleY="157735" custLinFactX="-70919" custLinFactY="-17765" custLinFactNeighborX="-100000" custLinFactNeighborY="-100000">
        <dgm:presLayoutVars>
          <dgm:bulletEnabled val="1"/>
        </dgm:presLayoutVars>
      </dgm:prSet>
      <dgm:spPr/>
    </dgm:pt>
    <dgm:pt modelId="{7046E572-6255-4DC8-BABB-DC8D7D77F318}" type="pres">
      <dgm:prSet presAssocID="{F2F620EE-F256-4A4C-B8E0-9564973AE712}" presName="spacerL" presStyleCnt="0"/>
      <dgm:spPr/>
    </dgm:pt>
    <dgm:pt modelId="{9B119495-2429-48DB-B69E-79558FF7E05F}" type="pres">
      <dgm:prSet presAssocID="{F2F620EE-F256-4A4C-B8E0-9564973AE712}" presName="sibTrans" presStyleLbl="sibTrans2D1" presStyleIdx="2" presStyleCnt="3" custScaleX="158467" custLinFactX="-98471" custLinFactNeighborX="-100000" custLinFactNeighborY="-90090"/>
      <dgm:spPr/>
    </dgm:pt>
    <dgm:pt modelId="{BE737582-3157-44CE-AB08-78DE9521CE6E}" type="pres">
      <dgm:prSet presAssocID="{F2F620EE-F256-4A4C-B8E0-9564973AE712}" presName="spacerR" presStyleCnt="0"/>
      <dgm:spPr/>
    </dgm:pt>
    <dgm:pt modelId="{D8F7848A-1A17-4FF2-AE49-9D4D8FAD1D56}" type="pres">
      <dgm:prSet presAssocID="{343713C0-31F1-4ED0-9AF9-D3AE5B485026}" presName="node" presStyleLbl="node1" presStyleIdx="3" presStyleCnt="4" custScaleX="228758" custScaleY="221403" custLinFactX="-42820" custLinFactNeighborX="-100000" custLinFactNeighborY="-22645">
        <dgm:presLayoutVars>
          <dgm:bulletEnabled val="1"/>
        </dgm:presLayoutVars>
      </dgm:prSet>
      <dgm:spPr/>
    </dgm:pt>
  </dgm:ptLst>
  <dgm:cxnLst>
    <dgm:cxn modelId="{05A78F0D-17F6-48B1-9424-4804AE0E5F55}" srcId="{DB0049AC-8D43-4915-A4A5-3AEE826E43AF}" destId="{79F4EC8A-4B34-4444-A126-ACE9F3085EE0}" srcOrd="2" destOrd="0" parTransId="{A609F7A9-7662-44DC-BDAC-023A398D9844}" sibTransId="{F2F620EE-F256-4A4C-B8E0-9564973AE712}"/>
    <dgm:cxn modelId="{1B32884A-6AB0-4532-AA71-03B11E3D78DC}" srcId="{DB0049AC-8D43-4915-A4A5-3AEE826E43AF}" destId="{343713C0-31F1-4ED0-9AF9-D3AE5B485026}" srcOrd="3" destOrd="0" parTransId="{1BC2B03D-42C7-43A9-A0BB-513D0C7119B7}" sibTransId="{23CDB465-8F12-4799-8E06-2841859BC345}"/>
    <dgm:cxn modelId="{C0154A6D-BA0D-4057-A760-69700DD0F35B}" type="presOf" srcId="{2E0FA287-7F43-47BE-AE7E-514BE8F9F305}" destId="{FEDD7DD8-1FA6-4C47-8671-9B37E0058853}" srcOrd="0" destOrd="0" presId="urn:microsoft.com/office/officeart/2005/8/layout/equation1"/>
    <dgm:cxn modelId="{D9192F7F-E8F8-4622-BCA9-7F69273A2027}" type="presOf" srcId="{01186A57-5BF1-4C3B-9522-64F34272EE74}" destId="{79384475-F5FB-45D6-814E-ACC5C98EF8B4}" srcOrd="0" destOrd="0" presId="urn:microsoft.com/office/officeart/2005/8/layout/equation1"/>
    <dgm:cxn modelId="{2B71D38F-F6A0-4F68-A214-2BFD388843E7}" type="presOf" srcId="{343713C0-31F1-4ED0-9AF9-D3AE5B485026}" destId="{D8F7848A-1A17-4FF2-AE49-9D4D8FAD1D56}" srcOrd="0" destOrd="0" presId="urn:microsoft.com/office/officeart/2005/8/layout/equation1"/>
    <dgm:cxn modelId="{639E71A0-316A-4CDB-96E0-1A16076D7F8A}" srcId="{DB0049AC-8D43-4915-A4A5-3AEE826E43AF}" destId="{4DB9ECDA-092C-4287-BA35-F4B6B48624D1}" srcOrd="0" destOrd="0" parTransId="{E5778D06-B773-4FC5-8803-DEA9F6C2EBEF}" sibTransId="{01186A57-5BF1-4C3B-9522-64F34272EE74}"/>
    <dgm:cxn modelId="{0A9F53AA-C3BF-431F-AA4F-14978B66661C}" type="presOf" srcId="{F2F620EE-F256-4A4C-B8E0-9564973AE712}" destId="{9B119495-2429-48DB-B69E-79558FF7E05F}" srcOrd="0" destOrd="0" presId="urn:microsoft.com/office/officeart/2005/8/layout/equation1"/>
    <dgm:cxn modelId="{7322DACB-4D57-4C18-B11D-6B5799EFE329}" type="presOf" srcId="{63C593E3-5376-411B-B87B-F7C41649DD96}" destId="{D876E16B-D116-4373-B2EE-1B947672DD78}" srcOrd="0" destOrd="0" presId="urn:microsoft.com/office/officeart/2005/8/layout/equation1"/>
    <dgm:cxn modelId="{00A211D0-D164-4B32-A6E2-C31A5C0D4C77}" srcId="{DB0049AC-8D43-4915-A4A5-3AEE826E43AF}" destId="{63C593E3-5376-411B-B87B-F7C41649DD96}" srcOrd="1" destOrd="0" parTransId="{DB5862EC-BE4F-464F-AD93-C4EE156F7162}" sibTransId="{2E0FA287-7F43-47BE-AE7E-514BE8F9F305}"/>
    <dgm:cxn modelId="{09A921DD-A6F0-4672-9104-1ED930D3AFDA}" type="presOf" srcId="{4DB9ECDA-092C-4287-BA35-F4B6B48624D1}" destId="{511A2539-B079-46A2-A73D-4ACE93E3EABE}" srcOrd="0" destOrd="0" presId="urn:microsoft.com/office/officeart/2005/8/layout/equation1"/>
    <dgm:cxn modelId="{5726A4E6-AE9B-44B8-9E98-05F54D3EF670}" type="presOf" srcId="{DB0049AC-8D43-4915-A4A5-3AEE826E43AF}" destId="{5152D395-F351-4ED1-BA91-C1BB19226138}" srcOrd="0" destOrd="0" presId="urn:microsoft.com/office/officeart/2005/8/layout/equation1"/>
    <dgm:cxn modelId="{239B21FD-6AFC-42C1-9AA8-632487C766C9}" type="presOf" srcId="{79F4EC8A-4B34-4444-A126-ACE9F3085EE0}" destId="{EA3756A5-B14B-4960-A82C-3977CF41B28B}" srcOrd="0" destOrd="0" presId="urn:microsoft.com/office/officeart/2005/8/layout/equation1"/>
    <dgm:cxn modelId="{715C7455-F653-47C8-B972-54934C490492}" type="presParOf" srcId="{5152D395-F351-4ED1-BA91-C1BB19226138}" destId="{511A2539-B079-46A2-A73D-4ACE93E3EABE}" srcOrd="0" destOrd="0" presId="urn:microsoft.com/office/officeart/2005/8/layout/equation1"/>
    <dgm:cxn modelId="{F0AC5DD6-D4E7-427E-B5F3-B5CFBD74DE8B}" type="presParOf" srcId="{5152D395-F351-4ED1-BA91-C1BB19226138}" destId="{B752BCAE-D3C7-4EE0-95DA-09FBDCF95AFE}" srcOrd="1" destOrd="0" presId="urn:microsoft.com/office/officeart/2005/8/layout/equation1"/>
    <dgm:cxn modelId="{1849340A-C0C5-4609-8F95-3A02C31327D7}" type="presParOf" srcId="{5152D395-F351-4ED1-BA91-C1BB19226138}" destId="{79384475-F5FB-45D6-814E-ACC5C98EF8B4}" srcOrd="2" destOrd="0" presId="urn:microsoft.com/office/officeart/2005/8/layout/equation1"/>
    <dgm:cxn modelId="{5E1E216C-1235-451A-AE1B-A185CEAC4279}" type="presParOf" srcId="{5152D395-F351-4ED1-BA91-C1BB19226138}" destId="{7D2F5131-2814-4A87-897A-A7B1E7EB28E3}" srcOrd="3" destOrd="0" presId="urn:microsoft.com/office/officeart/2005/8/layout/equation1"/>
    <dgm:cxn modelId="{FBFC2EBE-CA2A-4983-8DB0-676A972E37D8}" type="presParOf" srcId="{5152D395-F351-4ED1-BA91-C1BB19226138}" destId="{D876E16B-D116-4373-B2EE-1B947672DD78}" srcOrd="4" destOrd="0" presId="urn:microsoft.com/office/officeart/2005/8/layout/equation1"/>
    <dgm:cxn modelId="{4A2C3427-784F-4DC3-8317-E6DBEAEC319B}" type="presParOf" srcId="{5152D395-F351-4ED1-BA91-C1BB19226138}" destId="{94E118F8-00E4-4246-83C7-18E02FE5B147}" srcOrd="5" destOrd="0" presId="urn:microsoft.com/office/officeart/2005/8/layout/equation1"/>
    <dgm:cxn modelId="{3081FFCB-3B86-41F7-A440-8916F764B80F}" type="presParOf" srcId="{5152D395-F351-4ED1-BA91-C1BB19226138}" destId="{FEDD7DD8-1FA6-4C47-8671-9B37E0058853}" srcOrd="6" destOrd="0" presId="urn:microsoft.com/office/officeart/2005/8/layout/equation1"/>
    <dgm:cxn modelId="{DAB6D758-4795-4084-9CDC-8C050881779E}" type="presParOf" srcId="{5152D395-F351-4ED1-BA91-C1BB19226138}" destId="{EA962E2C-D6A2-42E7-B459-78AB544279AC}" srcOrd="7" destOrd="0" presId="urn:microsoft.com/office/officeart/2005/8/layout/equation1"/>
    <dgm:cxn modelId="{6EF04B65-49BC-4974-97AE-1DB937BFC651}" type="presParOf" srcId="{5152D395-F351-4ED1-BA91-C1BB19226138}" destId="{EA3756A5-B14B-4960-A82C-3977CF41B28B}" srcOrd="8" destOrd="0" presId="urn:microsoft.com/office/officeart/2005/8/layout/equation1"/>
    <dgm:cxn modelId="{26B0C53F-509A-4EB7-BDA6-56115E621CBB}" type="presParOf" srcId="{5152D395-F351-4ED1-BA91-C1BB19226138}" destId="{7046E572-6255-4DC8-BABB-DC8D7D77F318}" srcOrd="9" destOrd="0" presId="urn:microsoft.com/office/officeart/2005/8/layout/equation1"/>
    <dgm:cxn modelId="{9E6622A5-4B5B-4C9F-9611-284EEC8DA4F5}" type="presParOf" srcId="{5152D395-F351-4ED1-BA91-C1BB19226138}" destId="{9B119495-2429-48DB-B69E-79558FF7E05F}" srcOrd="10" destOrd="0" presId="urn:microsoft.com/office/officeart/2005/8/layout/equation1"/>
    <dgm:cxn modelId="{CDD5576F-64C8-4574-ABF1-F121BF9DEFC5}" type="presParOf" srcId="{5152D395-F351-4ED1-BA91-C1BB19226138}" destId="{BE737582-3157-44CE-AB08-78DE9521CE6E}" srcOrd="11" destOrd="0" presId="urn:microsoft.com/office/officeart/2005/8/layout/equation1"/>
    <dgm:cxn modelId="{1E5B11B1-1C67-4DCF-B380-98E4C8E83F06}" type="presParOf" srcId="{5152D395-F351-4ED1-BA91-C1BB19226138}" destId="{D8F7848A-1A17-4FF2-AE49-9D4D8FAD1D56}" srcOrd="12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A2539-B079-46A2-A73D-4ACE93E3EABE}">
      <dsp:nvSpPr>
        <dsp:cNvPr id="0" name=""/>
        <dsp:cNvSpPr/>
      </dsp:nvSpPr>
      <dsp:spPr>
        <a:xfrm>
          <a:off x="744531" y="644918"/>
          <a:ext cx="2083030" cy="175652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Укупни приходи и примања </a:t>
          </a:r>
          <a:r>
            <a:rPr lang="sr-Cyrl-RS" sz="1400" b="1" kern="1200" dirty="0">
              <a:solidFill>
                <a:srgbClr val="C00000"/>
              </a:solidFill>
            </a:rPr>
            <a:t>804.683.029,00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1049584" y="902155"/>
        <a:ext cx="1472924" cy="1242047"/>
      </dsp:txXfrm>
    </dsp:sp>
    <dsp:sp modelId="{79384475-F5FB-45D6-814E-ACC5C98EF8B4}">
      <dsp:nvSpPr>
        <dsp:cNvPr id="0" name=""/>
        <dsp:cNvSpPr/>
      </dsp:nvSpPr>
      <dsp:spPr>
        <a:xfrm>
          <a:off x="2457467" y="2200083"/>
          <a:ext cx="622533" cy="622533"/>
        </a:xfrm>
        <a:prstGeom prst="mathPlus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000" kern="1200"/>
        </a:p>
      </dsp:txBody>
      <dsp:txXfrm>
        <a:off x="2539984" y="2438140"/>
        <a:ext cx="457499" cy="146419"/>
      </dsp:txXfrm>
    </dsp:sp>
    <dsp:sp modelId="{D876E16B-D116-4373-B2EE-1B947672DD78}">
      <dsp:nvSpPr>
        <dsp:cNvPr id="0" name=""/>
        <dsp:cNvSpPr/>
      </dsp:nvSpPr>
      <dsp:spPr>
        <a:xfrm>
          <a:off x="2977656" y="2423937"/>
          <a:ext cx="2338988" cy="185138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Нераспоређени вишак прихода и примања из ранијих година </a:t>
          </a:r>
          <a:r>
            <a:rPr lang="sr-Cyrl-RS" sz="1400" b="1" kern="1200" dirty="0">
              <a:solidFill>
                <a:srgbClr val="C00000"/>
              </a:solidFill>
            </a:rPr>
            <a:t>27.200.426,00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3320193" y="2695066"/>
        <a:ext cx="1653914" cy="1309125"/>
      </dsp:txXfrm>
    </dsp:sp>
    <dsp:sp modelId="{FEDD7DD8-1FA6-4C47-8671-9B37E0058853}">
      <dsp:nvSpPr>
        <dsp:cNvPr id="0" name=""/>
        <dsp:cNvSpPr/>
      </dsp:nvSpPr>
      <dsp:spPr>
        <a:xfrm>
          <a:off x="4706605" y="2001121"/>
          <a:ext cx="622533" cy="622533"/>
        </a:xfrm>
        <a:prstGeom prst="mathPlus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000" kern="1200"/>
        </a:p>
      </dsp:txBody>
      <dsp:txXfrm>
        <a:off x="4789122" y="2239178"/>
        <a:ext cx="457499" cy="146419"/>
      </dsp:txXfrm>
    </dsp:sp>
    <dsp:sp modelId="{EA3756A5-B14B-4960-A82C-3977CF41B28B}">
      <dsp:nvSpPr>
        <dsp:cNvPr id="0" name=""/>
        <dsp:cNvSpPr/>
      </dsp:nvSpPr>
      <dsp:spPr>
        <a:xfrm>
          <a:off x="5168642" y="762705"/>
          <a:ext cx="2152088" cy="169302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Пренета неутрошена средства за посебне намене </a:t>
          </a:r>
          <a:r>
            <a:rPr lang="sr-Cyrl-RS" sz="1400" b="1" kern="1200" dirty="0">
              <a:solidFill>
                <a:srgbClr val="C00000"/>
              </a:solidFill>
            </a:rPr>
            <a:t>99.866.545,00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5483808" y="1010642"/>
        <a:ext cx="1521756" cy="1197149"/>
      </dsp:txXfrm>
    </dsp:sp>
    <dsp:sp modelId="{9B119495-2429-48DB-B69E-79558FF7E05F}">
      <dsp:nvSpPr>
        <dsp:cNvPr id="0" name=""/>
        <dsp:cNvSpPr/>
      </dsp:nvSpPr>
      <dsp:spPr>
        <a:xfrm>
          <a:off x="7556068" y="2001121"/>
          <a:ext cx="986510" cy="622533"/>
        </a:xfrm>
        <a:prstGeom prst="mathEqual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600" kern="1200"/>
        </a:p>
      </dsp:txBody>
      <dsp:txXfrm>
        <a:off x="7686830" y="2129363"/>
        <a:ext cx="724986" cy="366049"/>
      </dsp:txXfrm>
    </dsp:sp>
    <dsp:sp modelId="{D8F7848A-1A17-4FF2-AE49-9D4D8FAD1D56}">
      <dsp:nvSpPr>
        <dsp:cNvPr id="0" name=""/>
        <dsp:cNvSpPr/>
      </dsp:nvSpPr>
      <dsp:spPr>
        <a:xfrm>
          <a:off x="8783147" y="1441976"/>
          <a:ext cx="2455337" cy="2376393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>
              <a:solidFill>
                <a:schemeClr val="accent3">
                  <a:lumMod val="60000"/>
                  <a:lumOff val="40000"/>
                </a:schemeClr>
              </a:solidFill>
            </a:rPr>
            <a:t>Укупни приходи и примања буџета општине за 2023. годину </a:t>
          </a:r>
          <a:r>
            <a:rPr lang="sr-Cyrl-RS" sz="1600" b="1" kern="1200" dirty="0">
              <a:solidFill>
                <a:schemeClr val="bg1"/>
              </a:solidFill>
            </a:rPr>
            <a:t>931.750.000,00</a:t>
          </a:r>
          <a:endParaRPr lang="sr-Latn-RS" sz="1600" b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9142723" y="1789991"/>
        <a:ext cx="1736185" cy="1680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0.0018</cdr:y>
    </cdr:from>
    <cdr:to>
      <cdr:x>1</cdr:x>
      <cdr:y>0.08003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-110837" y="12524"/>
          <a:ext cx="12081164" cy="54494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  <a:softEdge rad="63500"/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Cyrl-RS" sz="2200" b="1" dirty="0">
              <a:solidFill>
                <a:schemeClr val="tx1"/>
              </a:solidFill>
            </a:rPr>
            <a:t>4.1. Структура прихода и примања у 2023. години</a:t>
          </a:r>
          <a:endParaRPr lang="en-US" sz="2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CC580-DA9A-44B0-8442-707DBA005195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1B66-1F34-468A-98F9-D79C07BB5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2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1B66-1F34-468A-98F9-D79C07BB52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70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9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54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626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1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3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0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6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8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5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5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1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7" y="451428"/>
            <a:ext cx="51816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109" y="595672"/>
            <a:ext cx="7185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0" b="1" i="1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ОПШТИНА</a:t>
            </a:r>
            <a:r>
              <a:rPr lang="sr-Cyrl-RS" sz="8000" b="1" i="1" dirty="0"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 БАЧ</a:t>
            </a:r>
            <a:endParaRPr lang="en-US" sz="8000" b="1" i="1" dirty="0">
              <a:solidFill>
                <a:schemeClr val="accent6">
                  <a:lumMod val="75000"/>
                </a:schemeClr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0610" y="2063355"/>
            <a:ext cx="56526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>
                <a:latin typeface="Century" panose="02040604050505020304" pitchFamily="18" charset="0"/>
              </a:rPr>
              <a:t>ГРАЂАНСКИ ВОДИЧ КРОЗ БУЏЕТ ЗА 20</a:t>
            </a:r>
            <a:r>
              <a:rPr lang="sr-Latn-RS" sz="5400" b="1" dirty="0">
                <a:latin typeface="Century" panose="02040604050505020304" pitchFamily="18" charset="0"/>
              </a:rPr>
              <a:t>23</a:t>
            </a:r>
            <a:r>
              <a:rPr lang="sr-Cyrl-RS" sz="5400" b="1" dirty="0">
                <a:latin typeface="Century" panose="02040604050505020304" pitchFamily="18" charset="0"/>
              </a:rPr>
              <a:t>. ГОДИНУ – </a:t>
            </a:r>
            <a:r>
              <a:rPr lang="sr-Latn-RS" sz="5400" b="1" dirty="0">
                <a:latin typeface="Century" panose="02040604050505020304" pitchFamily="18" charset="0"/>
              </a:rPr>
              <a:t>I </a:t>
            </a:r>
            <a:r>
              <a:rPr lang="sr-Cyrl-RS" sz="5400" b="1" dirty="0">
                <a:latin typeface="Century" panose="02040604050505020304" pitchFamily="18" charset="0"/>
              </a:rPr>
              <a:t>РЕБАЛАНС</a:t>
            </a:r>
          </a:p>
          <a:p>
            <a:endParaRPr lang="en-US" sz="54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3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63765567"/>
              </p:ext>
            </p:extLst>
          </p:nvPr>
        </p:nvGraphicFramePr>
        <p:xfrm>
          <a:off x="1754909" y="802794"/>
          <a:ext cx="9430327" cy="605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790216"/>
              </p:ext>
            </p:extLst>
          </p:nvPr>
        </p:nvGraphicFramePr>
        <p:xfrm>
          <a:off x="110837" y="0"/>
          <a:ext cx="12081164" cy="696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75F646-D284-4958-8F52-C790F6B36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439930"/>
              </p:ext>
            </p:extLst>
          </p:nvPr>
        </p:nvGraphicFramePr>
        <p:xfrm>
          <a:off x="247651" y="600890"/>
          <a:ext cx="11944350" cy="617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92112"/>
              </p:ext>
            </p:extLst>
          </p:nvPr>
        </p:nvGraphicFramePr>
        <p:xfrm>
          <a:off x="4678681" y="889635"/>
          <a:ext cx="7513320" cy="479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C974B65-1674-E27E-1BE2-B6578B6B3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445240"/>
              </p:ext>
            </p:extLst>
          </p:nvPr>
        </p:nvGraphicFramePr>
        <p:xfrm>
          <a:off x="110837" y="600890"/>
          <a:ext cx="11910587" cy="617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3989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4641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4.2. Шта се променило у односу на одлуку о буџету за 2023.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86146" y="2005980"/>
            <a:ext cx="5486400" cy="244845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Укупни приходи и примања су се повећали за </a:t>
            </a:r>
            <a:r>
              <a:rPr lang="sr-Cyrl-RS" sz="2200" b="1" dirty="0">
                <a:solidFill>
                  <a:schemeClr val="accent6">
                    <a:lumMod val="50000"/>
                  </a:schemeClr>
                </a:solidFill>
              </a:rPr>
              <a:t>78.550.000,00 </a:t>
            </a:r>
            <a:r>
              <a:rPr lang="sr-Cyrl-RS" sz="2200" b="1" dirty="0">
                <a:solidFill>
                  <a:schemeClr val="accent1"/>
                </a:solidFill>
              </a:rPr>
              <a:t>динара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938248" y="2906757"/>
            <a:ext cx="1391920" cy="56896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7595870" y="1912198"/>
            <a:ext cx="3698239" cy="2939473"/>
          </a:xfrm>
          <a:prstGeom prst="teardrop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Највеће повећање бележимо од трансфера од других нивоа власти.</a:t>
            </a:r>
            <a:endParaRPr lang="en-US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3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9327"/>
            <a:ext cx="12192000" cy="5414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1" y="1153062"/>
            <a:ext cx="1379348" cy="117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2" y="2215506"/>
            <a:ext cx="1379348" cy="1173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3" y="1153835"/>
            <a:ext cx="1379348" cy="117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0" y="2334291"/>
            <a:ext cx="1379347" cy="117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9" y="1152289"/>
            <a:ext cx="1379347" cy="1173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5" y="3484435"/>
            <a:ext cx="1379347" cy="1168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02" y="3484435"/>
            <a:ext cx="1379348" cy="1173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58" y="3476686"/>
            <a:ext cx="1379347" cy="1164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6" y="2319831"/>
            <a:ext cx="1379349" cy="118664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8084591" y="439834"/>
            <a:ext cx="3965169" cy="202886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tx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939528" y="2254953"/>
            <a:ext cx="3110232" cy="174931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tx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01960" y="5171975"/>
            <a:ext cx="4027049" cy="163018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tx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53184" y="3773197"/>
            <a:ext cx="3991775" cy="145461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tx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9762" y="4748866"/>
            <a:ext cx="3736379" cy="216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Донације, дотације и трансфери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које општина Бач има за дотацију и трансфера осталим нивоима власти (у највећој мери се врши трансфер према школама)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4105" y="2792758"/>
            <a:ext cx="3586480" cy="196087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Коришћење роба и услуга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сталне трошкове, путне трошкове, услуге по уговору, специјализоване услуге, трошкове материјала и текуће поправке и одржавање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188" y="822574"/>
            <a:ext cx="3490424" cy="165608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Расходи за запослене </a:t>
            </a:r>
            <a:r>
              <a:rPr lang="sr-Cyrl-RS" sz="1400" dirty="0">
                <a:solidFill>
                  <a:schemeClr val="accent1"/>
                </a:solidFill>
              </a:rPr>
              <a:t>– представљају све трошкове за запослене, како у управи тако и код буџетских корисника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92091" y="4856597"/>
            <a:ext cx="2680802" cy="172387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accent1"/>
                </a:solidFill>
              </a:rPr>
              <a:t>Остали расходи </a:t>
            </a:r>
            <a:r>
              <a:rPr lang="sr-Cyrl-RS" sz="1300" dirty="0">
                <a:solidFill>
                  <a:schemeClr val="accent1"/>
                </a:solidFill>
              </a:rPr>
              <a:t>– обухватају дотације невладиним организацијама, порезе, таксе, новчане казне и пенале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84591" y="431125"/>
            <a:ext cx="3965169" cy="202886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accent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939528" y="2246244"/>
            <a:ext cx="3110232" cy="17493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01960" y="5163266"/>
            <a:ext cx="4027049" cy="163018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accent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53184" y="3764488"/>
            <a:ext cx="3991775" cy="14546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3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3.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86583BE-152E-B2E3-BDFF-5C2014AE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851936"/>
              </p:ext>
            </p:extLst>
          </p:nvPr>
        </p:nvGraphicFramePr>
        <p:xfrm>
          <a:off x="58723" y="544946"/>
          <a:ext cx="12063369" cy="631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501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5.2. Шта се променило у односу на одлуку о буџету за 2023.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693" y="1437264"/>
            <a:ext cx="11568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/>
              <a:t>Укупни трошкови општине Бач су се повећали за </a:t>
            </a:r>
            <a:r>
              <a:rPr lang="sr-Cyrl-RS" sz="3000" b="1" dirty="0">
                <a:solidFill>
                  <a:schemeClr val="accent1"/>
                </a:solidFill>
              </a:rPr>
              <a:t>78.550.000,00 </a:t>
            </a:r>
            <a:r>
              <a:rPr lang="sr-Cyrl-RS" sz="3000" b="1" dirty="0"/>
              <a:t>динара. </a:t>
            </a:r>
          </a:p>
          <a:p>
            <a:pPr algn="ctr"/>
            <a:endParaRPr lang="sr-Cyrl-RS" sz="3000" b="1" dirty="0"/>
          </a:p>
          <a:p>
            <a:pPr algn="ctr"/>
            <a:r>
              <a:rPr lang="sr-Cyrl-RS" sz="3000" b="1" dirty="0"/>
              <a:t>Највеће повећање бележимо код капиталних пројеката.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46" y="4340802"/>
            <a:ext cx="4016204" cy="2517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714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2023.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2" y="785091"/>
            <a:ext cx="3796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b="1" dirty="0"/>
              <a:t>Буџет наше Општине је програмски, то значи да је новац намењен за програме који доприносе испуњавању стратешких циљева развоја наше Општине, а трошкови буџета распоређени су према програмским активностима и пројектима на који се односе. Програмски буџет преставља ефикасан механизам за управљање учинком јавне управе, успоставља већу одговорност корисника, утврђује приоритете расхода и издатака и омогућава транспарентније спровођење јавних политика и јавне потрошње.</a:t>
            </a:r>
            <a:endParaRPr lang="en-US" sz="1600" b="1" dirty="0"/>
          </a:p>
        </p:txBody>
      </p:sp>
      <p:sp>
        <p:nvSpPr>
          <p:cNvPr id="4" name="Bevel 3"/>
          <p:cNvSpPr/>
          <p:nvPr/>
        </p:nvSpPr>
        <p:spPr>
          <a:xfrm>
            <a:off x="4581236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" name="Bevel 4"/>
          <p:cNvSpPr/>
          <p:nvPr/>
        </p:nvSpPr>
        <p:spPr>
          <a:xfrm>
            <a:off x="6483927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6" name="Bevel 5"/>
          <p:cNvSpPr/>
          <p:nvPr/>
        </p:nvSpPr>
        <p:spPr>
          <a:xfrm>
            <a:off x="8386618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7" name="Bevel 6"/>
          <p:cNvSpPr/>
          <p:nvPr/>
        </p:nvSpPr>
        <p:spPr>
          <a:xfrm>
            <a:off x="10289309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8" name="Bevel 7"/>
          <p:cNvSpPr/>
          <p:nvPr/>
        </p:nvSpPr>
        <p:spPr>
          <a:xfrm>
            <a:off x="8386615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9" name="Bevel 8"/>
          <p:cNvSpPr/>
          <p:nvPr/>
        </p:nvSpPr>
        <p:spPr>
          <a:xfrm>
            <a:off x="6483926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10" name="Bevel 9"/>
          <p:cNvSpPr/>
          <p:nvPr/>
        </p:nvSpPr>
        <p:spPr>
          <a:xfrm>
            <a:off x="10289309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11" name="Bevel 10"/>
          <p:cNvSpPr/>
          <p:nvPr/>
        </p:nvSpPr>
        <p:spPr>
          <a:xfrm>
            <a:off x="4581234" y="217516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12" name="Bevel 11"/>
          <p:cNvSpPr/>
          <p:nvPr/>
        </p:nvSpPr>
        <p:spPr>
          <a:xfrm>
            <a:off x="1028930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13" name="Bevel 12"/>
          <p:cNvSpPr/>
          <p:nvPr/>
        </p:nvSpPr>
        <p:spPr>
          <a:xfrm>
            <a:off x="10289307" y="5357089"/>
            <a:ext cx="1902691" cy="14962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14" name="Bevel 13"/>
          <p:cNvSpPr/>
          <p:nvPr/>
        </p:nvSpPr>
        <p:spPr>
          <a:xfrm>
            <a:off x="8386612" y="374072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15" name="Bevel 14"/>
          <p:cNvSpPr/>
          <p:nvPr/>
        </p:nvSpPr>
        <p:spPr>
          <a:xfrm>
            <a:off x="8386552" y="527396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16" name="Bevel 15"/>
          <p:cNvSpPr/>
          <p:nvPr/>
        </p:nvSpPr>
        <p:spPr>
          <a:xfrm>
            <a:off x="6483907" y="377305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17" name="Bevel 16"/>
          <p:cNvSpPr/>
          <p:nvPr/>
        </p:nvSpPr>
        <p:spPr>
          <a:xfrm>
            <a:off x="458121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18" name="Bevel 17"/>
          <p:cNvSpPr/>
          <p:nvPr/>
        </p:nvSpPr>
        <p:spPr>
          <a:xfrm>
            <a:off x="6483893" y="527858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19" name="Bevel 18"/>
          <p:cNvSpPr/>
          <p:nvPr/>
        </p:nvSpPr>
        <p:spPr>
          <a:xfrm>
            <a:off x="4581175" y="5273962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14 – развој спорта и омладине</a:t>
            </a:r>
          </a:p>
        </p:txBody>
      </p:sp>
      <p:sp>
        <p:nvSpPr>
          <p:cNvPr id="20" name="Bevel 19"/>
          <p:cNvSpPr/>
          <p:nvPr/>
        </p:nvSpPr>
        <p:spPr>
          <a:xfrm>
            <a:off x="2543175" y="5269346"/>
            <a:ext cx="2037959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13 – развој културе и информисања</a:t>
            </a:r>
          </a:p>
        </p:txBody>
      </p:sp>
      <p:sp>
        <p:nvSpPr>
          <p:cNvPr id="23" name="Bevel 22"/>
          <p:cNvSpPr/>
          <p:nvPr/>
        </p:nvSpPr>
        <p:spPr>
          <a:xfrm>
            <a:off x="4581170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4" name="Bevel 23"/>
          <p:cNvSpPr/>
          <p:nvPr/>
        </p:nvSpPr>
        <p:spPr>
          <a:xfrm>
            <a:off x="6483861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25" name="Bevel 24"/>
          <p:cNvSpPr/>
          <p:nvPr/>
        </p:nvSpPr>
        <p:spPr>
          <a:xfrm>
            <a:off x="8386552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26" name="Bevel 25"/>
          <p:cNvSpPr/>
          <p:nvPr/>
        </p:nvSpPr>
        <p:spPr>
          <a:xfrm>
            <a:off x="10289243" y="220749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27" name="Bevel 26"/>
          <p:cNvSpPr/>
          <p:nvPr/>
        </p:nvSpPr>
        <p:spPr>
          <a:xfrm>
            <a:off x="10289243" y="618838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28" name="Bevel 27"/>
          <p:cNvSpPr/>
          <p:nvPr/>
        </p:nvSpPr>
        <p:spPr>
          <a:xfrm>
            <a:off x="4581104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9" name="Bevel 28"/>
          <p:cNvSpPr/>
          <p:nvPr/>
        </p:nvSpPr>
        <p:spPr>
          <a:xfrm>
            <a:off x="6483795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0" name="Bevel 29"/>
          <p:cNvSpPr/>
          <p:nvPr/>
        </p:nvSpPr>
        <p:spPr>
          <a:xfrm>
            <a:off x="8386486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1" name="Bevel 30"/>
          <p:cNvSpPr/>
          <p:nvPr/>
        </p:nvSpPr>
        <p:spPr>
          <a:xfrm>
            <a:off x="8386484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32" name="Bevel 31"/>
          <p:cNvSpPr/>
          <p:nvPr/>
        </p:nvSpPr>
        <p:spPr>
          <a:xfrm>
            <a:off x="6483795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33" name="Bevel 32"/>
          <p:cNvSpPr/>
          <p:nvPr/>
        </p:nvSpPr>
        <p:spPr>
          <a:xfrm>
            <a:off x="10289112" y="21890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34" name="Bevel 33"/>
          <p:cNvSpPr/>
          <p:nvPr/>
        </p:nvSpPr>
        <p:spPr>
          <a:xfrm>
            <a:off x="10289112" y="600366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35" name="Bevel 34"/>
          <p:cNvSpPr/>
          <p:nvPr/>
        </p:nvSpPr>
        <p:spPr>
          <a:xfrm>
            <a:off x="4580973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36" name="Bevel 35"/>
          <p:cNvSpPr/>
          <p:nvPr/>
        </p:nvSpPr>
        <p:spPr>
          <a:xfrm>
            <a:off x="6483664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7" name="Bevel 36"/>
          <p:cNvSpPr/>
          <p:nvPr/>
        </p:nvSpPr>
        <p:spPr>
          <a:xfrm>
            <a:off x="8386355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8" name="Bevel 37"/>
          <p:cNvSpPr/>
          <p:nvPr/>
        </p:nvSpPr>
        <p:spPr>
          <a:xfrm>
            <a:off x="4571929" y="215668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39" name="Bevel 38"/>
          <p:cNvSpPr/>
          <p:nvPr/>
        </p:nvSpPr>
        <p:spPr>
          <a:xfrm>
            <a:off x="1028000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40" name="Bevel 39"/>
          <p:cNvSpPr/>
          <p:nvPr/>
        </p:nvSpPr>
        <p:spPr>
          <a:xfrm>
            <a:off x="10280002" y="5338613"/>
            <a:ext cx="1902691" cy="1496291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41" name="Bevel 40"/>
          <p:cNvSpPr/>
          <p:nvPr/>
        </p:nvSpPr>
        <p:spPr>
          <a:xfrm>
            <a:off x="8377307" y="372225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42" name="Bevel 41"/>
          <p:cNvSpPr/>
          <p:nvPr/>
        </p:nvSpPr>
        <p:spPr>
          <a:xfrm>
            <a:off x="8377247" y="5255486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43" name="Bevel 42"/>
          <p:cNvSpPr/>
          <p:nvPr/>
        </p:nvSpPr>
        <p:spPr>
          <a:xfrm>
            <a:off x="6474602" y="375457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44" name="Bevel 43"/>
          <p:cNvSpPr/>
          <p:nvPr/>
        </p:nvSpPr>
        <p:spPr>
          <a:xfrm>
            <a:off x="457191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45" name="Bevel 44"/>
          <p:cNvSpPr/>
          <p:nvPr/>
        </p:nvSpPr>
        <p:spPr>
          <a:xfrm>
            <a:off x="6474588" y="526010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46" name="Bevel 45"/>
          <p:cNvSpPr/>
          <p:nvPr/>
        </p:nvSpPr>
        <p:spPr>
          <a:xfrm>
            <a:off x="8377179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47" name="Bevel 46"/>
          <p:cNvSpPr/>
          <p:nvPr/>
        </p:nvSpPr>
        <p:spPr>
          <a:xfrm>
            <a:off x="6474490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48" name="Bevel 47"/>
          <p:cNvSpPr/>
          <p:nvPr/>
        </p:nvSpPr>
        <p:spPr>
          <a:xfrm>
            <a:off x="10279807" y="2170544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49" name="Bevel 48"/>
          <p:cNvSpPr/>
          <p:nvPr/>
        </p:nvSpPr>
        <p:spPr>
          <a:xfrm>
            <a:off x="10279807" y="581890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50" name="Bevel 49"/>
          <p:cNvSpPr/>
          <p:nvPr/>
        </p:nvSpPr>
        <p:spPr>
          <a:xfrm>
            <a:off x="4571668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1" name="Bevel 50"/>
          <p:cNvSpPr/>
          <p:nvPr/>
        </p:nvSpPr>
        <p:spPr>
          <a:xfrm>
            <a:off x="6474359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52" name="Bevel 51"/>
          <p:cNvSpPr/>
          <p:nvPr/>
        </p:nvSpPr>
        <p:spPr>
          <a:xfrm>
            <a:off x="8377050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</p:spTree>
    <p:extLst>
      <p:ext uri="{BB962C8B-B14F-4D97-AF65-F5344CB8AC3E}">
        <p14:creationId xmlns:p14="http://schemas.microsoft.com/office/powerpoint/2010/main" val="296538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267" y="544946"/>
            <a:ext cx="8915399" cy="505821"/>
          </a:xfrm>
        </p:spPr>
        <p:txBody>
          <a:bodyPr>
            <a:normAutofit/>
          </a:bodyPr>
          <a:lstStyle/>
          <a:p>
            <a:pPr algn="ctr"/>
            <a:r>
              <a:rPr lang="sr-Cyrl-RS" sz="1700" b="1" dirty="0"/>
              <a:t>У 2023. години општина Бач ће издвојити следеће износе за програме:</a:t>
            </a:r>
            <a:endParaRPr lang="en-US" sz="1700" b="1" dirty="0"/>
          </a:p>
          <a:p>
            <a:pPr algn="ctr"/>
            <a:endParaRPr lang="en-US" sz="17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2023. години – по </a:t>
            </a:r>
            <a:r>
              <a:rPr lang="sr-Latn-RS" sz="2200" b="1" dirty="0">
                <a:solidFill>
                  <a:schemeClr val="tx1"/>
                </a:solidFill>
              </a:rPr>
              <a:t>I </a:t>
            </a:r>
            <a:r>
              <a:rPr lang="sr-Cyrl-RS" sz="2200" b="1" dirty="0">
                <a:solidFill>
                  <a:schemeClr val="tx1"/>
                </a:solidFill>
              </a:rPr>
              <a:t>ребалансу буџета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793113"/>
              </p:ext>
            </p:extLst>
          </p:nvPr>
        </p:nvGraphicFramePr>
        <p:xfrm>
          <a:off x="171450" y="904885"/>
          <a:ext cx="11849100" cy="537473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7757808">
                  <a:extLst>
                    <a:ext uri="{9D8B030D-6E8A-4147-A177-3AD203B41FA5}">
                      <a16:colId xmlns:a16="http://schemas.microsoft.com/office/drawing/2014/main" val="3754103724"/>
                    </a:ext>
                  </a:extLst>
                </a:gridCol>
                <a:gridCol w="2325106">
                  <a:extLst>
                    <a:ext uri="{9D8B030D-6E8A-4147-A177-3AD203B41FA5}">
                      <a16:colId xmlns:a16="http://schemas.microsoft.com/office/drawing/2014/main" val="125140205"/>
                    </a:ext>
                  </a:extLst>
                </a:gridCol>
                <a:gridCol w="1766186">
                  <a:extLst>
                    <a:ext uri="{9D8B030D-6E8A-4147-A177-3AD203B41FA5}">
                      <a16:colId xmlns:a16="http://schemas.microsoft.com/office/drawing/2014/main" val="2561011078"/>
                    </a:ext>
                  </a:extLst>
                </a:gridCol>
              </a:tblGrid>
              <a:tr h="511776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НАЗИВ ПРОГРАМА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 ЗА 2023. ГОДИНУ</a:t>
                      </a:r>
                      <a:endParaRPr lang="sr-Cyrl-R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% УЧЕШЋА У РАСХОДИМА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4219536141"/>
                  </a:ext>
                </a:extLst>
              </a:tr>
              <a:tr h="3013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1 - Становање, урбанизам и просторно планирање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41.627.700,00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4,47%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4603399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2 - Комуналне делатности</a:t>
                      </a:r>
                      <a:endParaRPr lang="sr-Cyrl-RS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108.176.687,00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11,61%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787175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3 - Локални економски развој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13.625.000,00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8608573"/>
                  </a:ext>
                </a:extLst>
              </a:tr>
              <a:tr h="25453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4 - Развој туризма</a:t>
                      </a:r>
                      <a:endParaRPr lang="sr-Cyrl-RS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10.960.000,00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1,18%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805843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5 - Пољопривреда и рурални развој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77.110.000,00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8,28%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593581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6 - Заштита животне средине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13.850.000,00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1518920"/>
                  </a:ext>
                </a:extLst>
              </a:tr>
              <a:tr h="486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7 - Организација саобраћаја и саобраћајна инфраструктура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108.665.042,00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11,66%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5229698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8 - Предшколско образовање и васпитање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77.434.300,00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8,31%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0262587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9 - Основно образовање и васпитање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67.134.000,00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7,21%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5106368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10 - Средње образовање и васпитање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5.500.000,00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0,59%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5770213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11 - Социјална и дечија заштита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74.023.145,00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7,94%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329859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12 - Здравствена заштита</a:t>
                      </a:r>
                      <a:endParaRPr lang="sr-Cyrl-RS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5.650.000,00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0,61%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786063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13 - Развој културе и информисања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29.981.337,00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3,22%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989306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14 - Развој спорта и омладине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27.223.000,00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2,92%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494720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15 - Опште услуге локалне самоуправе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228.785.889,00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24,55%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46555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16 - Политички систем локалне самоуправе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32.203.900,00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3,46%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390994"/>
                  </a:ext>
                </a:extLst>
              </a:tr>
              <a:tr h="227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17 - Енергетска ефикасност и обновљиви извори енергије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9.800.000,00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2224918"/>
                  </a:ext>
                </a:extLst>
              </a:tr>
              <a:tr h="266550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УКУПНО</a:t>
                      </a:r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: </a:t>
                      </a:r>
                      <a:endParaRPr lang="sr-Cyrl-R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931.750.000,00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299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17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21674" y="785091"/>
            <a:ext cx="11970326" cy="55510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dirty="0">
                <a:latin typeface="Constantia" panose="02030602050306030303" pitchFamily="18" charset="0"/>
              </a:rPr>
              <a:t> </a:t>
            </a:r>
            <a:r>
              <a:rPr lang="sr-Cyrl-RS" sz="3000" b="1" dirty="0">
                <a:latin typeface="Constantia" panose="02030602050306030303" pitchFamily="18" charset="0"/>
              </a:rPr>
              <a:t>Добро утврђен буџет је предуслов за реализацију јавних политика стога позивамо све наше суграђане да се одговорно укључе у буџетске процесе и допринесу ефективној, економичној и ефикасној употреби јавних средстава у остваривању циљева који су овим буџетом постављени.</a:t>
            </a:r>
            <a:endParaRPr lang="en-US" sz="3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4" y="-115455"/>
            <a:ext cx="5154023" cy="3782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" y="279784"/>
            <a:ext cx="3766899" cy="3387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647918" y="3611931"/>
            <a:ext cx="4447311" cy="284428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i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Franklin Gothic Medium" panose="020B0603020102020204" pitchFamily="34" charset="0"/>
              </a:rPr>
              <a:t>ОПШТИНА</a:t>
            </a:r>
            <a:r>
              <a:rPr lang="sr-Cyrl-RS" sz="4000" b="1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БАЧ</a:t>
            </a:r>
            <a:endParaRPr lang="en-US" sz="4000" b="1" i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97" y="400193"/>
            <a:ext cx="3166403" cy="2704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7" y="2933572"/>
            <a:ext cx="5908801" cy="3924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79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9949" y="-104818"/>
            <a:ext cx="11852102" cy="1246909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>
                <a:solidFill>
                  <a:schemeClr val="tx1"/>
                </a:solidFill>
              </a:rPr>
              <a:t>САДРЖАЈ: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0657" y="925523"/>
            <a:ext cx="9938328" cy="4710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0657" y="1377049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0657" y="1857348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0657" y="2357406"/>
            <a:ext cx="9938328" cy="4733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0657" y="2823654"/>
            <a:ext cx="9938328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4.1. Структура прихода и примања у 20</a:t>
            </a:r>
            <a:r>
              <a:rPr lang="sr-Latn-RS" sz="2200" b="1" dirty="0">
                <a:solidFill>
                  <a:schemeClr val="tx1"/>
                </a:solidFill>
              </a:rPr>
              <a:t>23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25066" y="3354372"/>
            <a:ext cx="99695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000" b="1" dirty="0">
                <a:solidFill>
                  <a:schemeClr val="tx1"/>
                </a:solidFill>
              </a:rPr>
              <a:t>4.2. Шта се променило у односу на одлуку о буџету з</a:t>
            </a:r>
            <a:r>
              <a:rPr lang="sr-Latn-RS" sz="2000" b="1" dirty="0">
                <a:solidFill>
                  <a:schemeClr val="tx1"/>
                </a:solidFill>
              </a:rPr>
              <a:t>a </a:t>
            </a:r>
            <a:r>
              <a:rPr lang="sr-Cyrl-RS" sz="2000" b="1" dirty="0">
                <a:solidFill>
                  <a:schemeClr val="tx1"/>
                </a:solidFill>
              </a:rPr>
              <a:t>2023. годину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25065" y="3899318"/>
            <a:ext cx="9969509" cy="5414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0656" y="4446511"/>
            <a:ext cx="9938327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23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25063" y="4966142"/>
            <a:ext cx="9969511" cy="47976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 sz="2000" b="1" dirty="0">
              <a:solidFill>
                <a:schemeClr val="tx1"/>
              </a:solidFill>
            </a:endParaRPr>
          </a:p>
          <a:p>
            <a:r>
              <a:rPr lang="sr-Cyrl-RS" sz="2000" b="1" dirty="0">
                <a:solidFill>
                  <a:schemeClr val="tx1"/>
                </a:solidFill>
              </a:rPr>
              <a:t>5.2. Шта се променило у односу на одлуку о буџету за 2023. годину</a:t>
            </a:r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0656" y="5420596"/>
            <a:ext cx="9969511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5.3. Програмско трошење у 20</a:t>
            </a:r>
            <a:r>
              <a:rPr lang="sr-Latn-RS" sz="2200" b="1" dirty="0">
                <a:solidFill>
                  <a:schemeClr val="tx1"/>
                </a:solidFill>
              </a:rPr>
              <a:t>23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40656" y="5971255"/>
            <a:ext cx="9985104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</a:t>
            </a:r>
            <a:r>
              <a:rPr lang="sr-Latn-RS" sz="2200" b="1" dirty="0">
                <a:solidFill>
                  <a:schemeClr val="tx1"/>
                </a:solidFill>
              </a:rPr>
              <a:t>23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89" y="814624"/>
            <a:ext cx="3657600" cy="2599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64145" y="690931"/>
            <a:ext cx="445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Драге суграђанке и  суграђани,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1403928"/>
            <a:ext cx="815448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600" b="1" dirty="0"/>
              <a:t>Публикација пред вама је први Грађански водич кроз буџет општине Бач.</a:t>
            </a:r>
            <a:endParaRPr lang="en-US" sz="1600" b="1" dirty="0"/>
          </a:p>
          <a:p>
            <a:pPr algn="just"/>
            <a:r>
              <a:rPr lang="sr-Cyrl-RS" sz="1600" b="1" dirty="0"/>
              <a:t>Основна сврха овог документа јесте  да на што једноставнији и разумљивији начин објасни у које сврхе се користе јавни ресурси да би се задовољиле потребе становништва. 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Грађански буџет представља сажет и јасан приказ  Одлуке о буџету општине Бач за 20</a:t>
            </a:r>
            <a:r>
              <a:rPr lang="sr-Latn-RS" sz="1600" b="1" dirty="0"/>
              <a:t>23</a:t>
            </a:r>
            <a:r>
              <a:rPr lang="sr-Cyrl-RS" sz="1600" b="1" dirty="0"/>
              <a:t>. годину, која је по својој форми обимна и тешка за разумевање због специфичних појмова и класификација које је чине. Грађански водич је намењен свим грађанима који желе да буду обавештени о плановима локалне самоуправе за прикупљање и трошење новца и да прате реализацију постављених циљева.</a:t>
            </a:r>
            <a:endParaRPr lang="en-US" sz="1600" b="1" dirty="0"/>
          </a:p>
          <a:p>
            <a:pPr algn="just"/>
            <a:r>
              <a:rPr lang="sr-Cyrl-RS" sz="1600" b="1" dirty="0"/>
              <a:t>Иако је немогуће објаснити целокупан буџет у овако краткој форми, надамо се да ћемо успети да Вас информишемо и што боље приближимо начин прикупљања јавних средстава, и остварења прихода и примања, као и начин планирања, расподеле и трошења буџетских средстава.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На овај транспарентан начин очекујемо да се повећа интересовање и учешће наших суграђана у постављању циљева, дефинисању приоритета и планирању развоја наше Општине.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565506" y="3413760"/>
            <a:ext cx="3445165" cy="17918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Др Стева Панић</a:t>
            </a:r>
          </a:p>
          <a:p>
            <a:pPr algn="ctr"/>
            <a:endParaRPr lang="sr-Cyrl-RS" sz="1500" b="1" dirty="0">
              <a:solidFill>
                <a:schemeClr val="tx1"/>
              </a:solidFill>
            </a:endParaRPr>
          </a:p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Председник општине Бач</a:t>
            </a:r>
          </a:p>
          <a:p>
            <a:pPr algn="ctr"/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-94"/>
            <a:ext cx="12192000" cy="4710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44104" y="4673836"/>
            <a:ext cx="1760371" cy="2607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377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" y="12699"/>
            <a:ext cx="12192001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910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700" dirty="0"/>
              <a:t>1. Скупштина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2. Председник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3. Општинско веће општине     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4. Општинско јавно правобранилаштво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5. Општинска управа</a:t>
            </a:r>
            <a:endParaRPr lang="en-US" sz="1700" dirty="0"/>
          </a:p>
        </p:txBody>
      </p:sp>
      <p:sp>
        <p:nvSpPr>
          <p:cNvPr id="10" name="Rounded Rectangle 9"/>
          <p:cNvSpPr/>
          <p:nvPr/>
        </p:nvSpPr>
        <p:spPr>
          <a:xfrm>
            <a:off x="4391892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600" dirty="0"/>
              <a:t>1. Народна библиотека Вук Караџић</a:t>
            </a:r>
          </a:p>
          <a:p>
            <a:pPr lvl="0"/>
            <a:r>
              <a:rPr lang="sr-Cyrl-RS" sz="1600" dirty="0"/>
              <a:t>2. Туристичка организација општине Бач</a:t>
            </a:r>
          </a:p>
          <a:p>
            <a:pPr lvl="0"/>
            <a:r>
              <a:rPr lang="sr-Cyrl-RS" sz="1600" dirty="0"/>
              <a:t>3. Установа за спорт и рекреацију „Бачка тврђава“</a:t>
            </a:r>
          </a:p>
          <a:p>
            <a:pPr lvl="0"/>
            <a:r>
              <a:rPr lang="sr-Cyrl-RS" sz="1600" dirty="0"/>
              <a:t>4. Предшколска установа „Колибри“</a:t>
            </a:r>
          </a:p>
          <a:p>
            <a:pPr lvl="0"/>
            <a:r>
              <a:rPr lang="sr-Cyrl-RS" sz="1600" dirty="0"/>
              <a:t>5. Месна заједница Бач</a:t>
            </a:r>
          </a:p>
          <a:p>
            <a:pPr lvl="0"/>
            <a:r>
              <a:rPr lang="sr-Cyrl-RS" sz="1600" dirty="0"/>
              <a:t>6. Месна заједница Селенча</a:t>
            </a:r>
          </a:p>
          <a:p>
            <a:pPr lvl="0"/>
            <a:r>
              <a:rPr lang="sr-Cyrl-RS" sz="1600" dirty="0"/>
              <a:t>7. Месна заједница Бачко Ново Село</a:t>
            </a:r>
          </a:p>
          <a:p>
            <a:pPr lvl="0"/>
            <a:r>
              <a:rPr lang="sr-Cyrl-RS" sz="1600" dirty="0"/>
              <a:t>8. Месна заједница Плавна</a:t>
            </a:r>
          </a:p>
          <a:p>
            <a:pPr lvl="0"/>
            <a:r>
              <a:rPr lang="sr-Cyrl-RS" sz="1600" dirty="0"/>
              <a:t>9. Месна заједница Вајска</a:t>
            </a:r>
          </a:p>
          <a:p>
            <a:pPr lvl="0"/>
            <a:r>
              <a:rPr lang="sr-Cyrl-RS" sz="1600" dirty="0"/>
              <a:t>10. Месна заједница Бођани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8474364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AutoNum type="arabicPeriod"/>
            </a:pPr>
            <a:r>
              <a:rPr lang="sr-Cyrl-RS" sz="1600" dirty="0"/>
              <a:t>Дом здравља Бач</a:t>
            </a:r>
          </a:p>
          <a:p>
            <a:pPr marL="342900" indent="-342900">
              <a:buAutoNum type="arabicPeriod"/>
            </a:pPr>
            <a:r>
              <a:rPr lang="sr-Cyrl-RS" sz="1600" dirty="0"/>
              <a:t>Центар за социјални рад</a:t>
            </a:r>
          </a:p>
          <a:p>
            <a:pPr marL="342900" indent="-342900">
              <a:buAutoNum type="arabicPeriod"/>
            </a:pPr>
            <a:r>
              <a:rPr lang="sr-Cyrl-RS" sz="1600" dirty="0"/>
              <a:t> Основна школа „Вук Караџић“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„Јан Колар“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„Алекса Шантић“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„Моше Пијаде“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„Свети Сава“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Средња пољопривредна школа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309418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70400" y="831273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Индиректни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52872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корисници</a:t>
            </a:r>
          </a:p>
        </p:txBody>
      </p:sp>
    </p:spTree>
    <p:extLst>
      <p:ext uri="{BB962C8B-B14F-4D97-AF65-F5344CB8AC3E}">
        <p14:creationId xmlns:p14="http://schemas.microsoft.com/office/powerpoint/2010/main" val="232167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03" y="5104108"/>
            <a:ext cx="3211946" cy="1753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72" y="775062"/>
            <a:ext cx="11003908" cy="4952670"/>
          </a:xfrm>
        </p:spPr>
        <p:txBody>
          <a:bodyPr>
            <a:normAutofit/>
          </a:bodyPr>
          <a:lstStyle/>
          <a:p>
            <a:pPr algn="just"/>
            <a:r>
              <a:rPr lang="sr-Cyrl-RS" sz="2400" b="1" dirty="0"/>
              <a:t>Буџет општине Бач је правни документ који утврђује план прихода и примања и расхода и издатака, за буџетску односно једну календарску годину. То значи да овај документ представља предвиђање колико ће се новца од грађана, привреде као и других нивоа власти у току године прикупити и на који начин ће се новац трошити.</a:t>
            </a:r>
          </a:p>
          <a:p>
            <a:pPr algn="just"/>
            <a:r>
              <a:rPr lang="sr-Cyrl-RS" sz="2400" b="1" dirty="0"/>
              <a:t>Председник општине и локална самоуправа спроводе политику, а главна полуга те политике је развој буџета Општине. Приликом дефинисања овог, за општину најзначајнијег документа они морају да се воде законским прописима, стратешким приоритетима и другим елементима, што је и приказано на следећој страни: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95824"/>
            <a:ext cx="12192000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9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2720" y="5589318"/>
            <a:ext cx="7583056" cy="1088077"/>
          </a:xfrm>
        </p:spPr>
        <p:txBody>
          <a:bodyPr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Реалност је таква да постоје велике разлике између жеља и могућности, тако да креирање буџета подразумева утврђивање приоритета и прављење различитих компромиса.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3082"/>
            <a:ext cx="12191999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472475" y="1956825"/>
            <a:ext cx="2341999" cy="222366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Ко учествује у изради буџета?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08122" y="934224"/>
            <a:ext cx="2182707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Општинска власт и стручне службе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487391" y="3878766"/>
            <a:ext cx="2098770" cy="1713948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Граћани и њихова удружења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299840" y="743583"/>
            <a:ext cx="2327442" cy="161854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Индиректни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41724" y="2794084"/>
            <a:ext cx="2098770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Остали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4707677" y="3147625"/>
            <a:ext cx="2342429" cy="249381"/>
          </a:xfrm>
          <a:prstGeom prst="bentConnector3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7662908" y="963783"/>
            <a:ext cx="1887492" cy="177569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ОКВИР У КОМ СЕ ПЛАНИРА БУЏЕТ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7488878" y="2103198"/>
            <a:ext cx="199926" cy="128523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943273" y="2695666"/>
            <a:ext cx="4248728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Закони и прописи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43273" y="3139195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Стратешки циљеви развоја општине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43272" y="3597261"/>
            <a:ext cx="4248727" cy="45372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Економска ситуација у земљи и окружењу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43273" y="4103133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Остварење прошлогодишњег буџета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43273" y="4570396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Потребе буџетских корисника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43273" y="5058171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Започети пројекти из ранијих година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43272" y="5506087"/>
            <a:ext cx="4248727" cy="4480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Процена кретања најважнијих група прихода</a:t>
            </a:r>
            <a:endParaRPr lang="en-US" sz="1500" b="1" dirty="0">
              <a:solidFill>
                <a:srgbClr val="002060"/>
              </a:solidFill>
            </a:endParaRPr>
          </a:p>
        </p:txBody>
      </p:sp>
      <p:cxnSp>
        <p:nvCxnSpPr>
          <p:cNvPr id="38" name="Elbow Connector 37"/>
          <p:cNvCxnSpPr/>
          <p:nvPr/>
        </p:nvCxnSpPr>
        <p:spPr>
          <a:xfrm>
            <a:off x="9550400" y="1653309"/>
            <a:ext cx="1514764" cy="104235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5068943" y="2172657"/>
            <a:ext cx="2619861" cy="2375902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БУЏЕТ ОПШТИНЕ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8473"/>
            <a:ext cx="12192000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B40006E-0AE9-9B10-741A-03C59DE52B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5211736"/>
              </p:ext>
            </p:extLst>
          </p:nvPr>
        </p:nvGraphicFramePr>
        <p:xfrm>
          <a:off x="142614" y="805343"/>
          <a:ext cx="11786532" cy="574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7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18" y="-12801"/>
            <a:ext cx="3312882" cy="141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0" y="15388"/>
            <a:ext cx="9100457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38892" y="503140"/>
            <a:ext cx="5709199" cy="900085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b="1" dirty="0">
                <a:solidFill>
                  <a:schemeClr val="tx1"/>
                </a:solidFill>
              </a:rPr>
              <a:t>Приходе и примања чине: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75480" y="1353127"/>
            <a:ext cx="2994435" cy="81870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Порески приходи: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75483" y="2335741"/>
            <a:ext cx="2994430" cy="831002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Непорески приходи: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79176" y="3305456"/>
            <a:ext cx="2994430" cy="61190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Трансфери од других нивоа власти: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75482" y="4040711"/>
            <a:ext cx="2994431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Донације и помоћи: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175481" y="4744502"/>
            <a:ext cx="2994432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трансфери: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175480" y="5476730"/>
            <a:ext cx="2994433" cy="71070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900" b="1" dirty="0">
                <a:solidFill>
                  <a:schemeClr val="tx1"/>
                </a:solidFill>
              </a:rPr>
              <a:t>Меморандумске ставке: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175480" y="6287780"/>
            <a:ext cx="2994434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Примања од продаје нефинансијске имовине: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3169914" y="2317702"/>
            <a:ext cx="9022086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која се наплаћује  за коришћење јавних добара (накнаде), пружање јавних услуга (таксе) или због кршења уговорних или законских одредби (казне и пенали)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169919" y="1353127"/>
            <a:ext cx="9022081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који се прикупљају обавезним плаћањима пореских обвезника, без обавезе извршења специјалне услуге заузврат. Ту спадају порез на доходак, добит и капиталне добитке, порез на имовину, порез на добра и услуге, и други порези (комуналне таксе)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3169914" y="3307954"/>
            <a:ext cx="9022086" cy="59094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подразумевају пренос новца од Републичких или Покрајинских органа у корист нивоа општине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3169914" y="404754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су наменска средства и добијају се од домаћих или страних донатора.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169914" y="4763272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трансфери од физичких и правних лица у корист општине. Овој категорији припадају сви неодређени и мешовити приходи, које прикупља Општина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169914" y="5479001"/>
            <a:ext cx="9022086" cy="70647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ставке за рефундацију расхода претходне године – општина предфинансира пројекте програма ЕУ, након подношења извештаја и прихватања извештаја од стране Делегације, врши се рефундација средстава које смо предфинансирали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169914" y="628473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остварују се продајом покретности и непокретности које су у власништву општине</a:t>
            </a:r>
            <a:endParaRPr lang="en-US" sz="15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9239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5218</TotalTime>
  <Words>1895</Words>
  <Application>Microsoft Office PowerPoint</Application>
  <PresentationFormat>Widescreen</PresentationFormat>
  <Paragraphs>231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Century</vt:lpstr>
      <vt:lpstr>Century Gothic</vt:lpstr>
      <vt:lpstr>Constantia</vt:lpstr>
      <vt:lpstr>Franklin Gothic Medium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 Horvat</dc:creator>
  <cp:lastModifiedBy>Marina Horvat</cp:lastModifiedBy>
  <cp:revision>120</cp:revision>
  <dcterms:created xsi:type="dcterms:W3CDTF">2019-02-17T18:14:35Z</dcterms:created>
  <dcterms:modified xsi:type="dcterms:W3CDTF">2023-07-20T08:41:36Z</dcterms:modified>
</cp:coreProperties>
</file>