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6222727894657"/>
          <c:y val="4.7279500468695439E-2"/>
          <c:w val="0.73098252212969894"/>
          <c:h val="0.6269309077297884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414-4D10-99D7-55672961CA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414-4D10-99D7-55672961CAA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414-4D10-99D7-55672961CAA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414-4D10-99D7-55672961CAA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414-4D10-99D7-55672961CAA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8414-4D10-99D7-55672961CA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47,22%</c:v>
                </c:pt>
                <c:pt idx="1">
                  <c:v>Непорески приходи 22,96%</c:v>
                </c:pt>
                <c:pt idx="2">
                  <c:v>Трансфери од других нивоа власти и донације 16,21%</c:v>
                </c:pt>
                <c:pt idx="3">
                  <c:v>Меморандумске ставке за рефундацију расхода за претходну годину 0,61%</c:v>
                </c:pt>
                <c:pt idx="4">
                  <c:v>Пренета средства из претходне године 12,87%</c:v>
                </c:pt>
                <c:pt idx="5">
                  <c:v>Примања од продаје непокретности у корист нивоа општина 0,12%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385905000</c:v>
                </c:pt>
                <c:pt idx="1">
                  <c:v>187691791</c:v>
                </c:pt>
                <c:pt idx="2">
                  <c:v>132506600</c:v>
                </c:pt>
                <c:pt idx="3">
                  <c:v>5000000</c:v>
                </c:pt>
                <c:pt idx="4">
                  <c:v>105204609</c:v>
                </c:pt>
                <c:pt idx="5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14-4D10-99D7-55672961C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8060769480552"/>
          <c:y val="0.6782743257793834"/>
          <c:w val="0.76204848821260007"/>
          <c:h val="0.26204701213746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издатака'!$A$3:$A$10</c:f>
              <c:strCache>
                <c:ptCount val="8"/>
                <c:pt idx="0">
                  <c:v>Капитални расходи 24,75%</c:v>
                </c:pt>
                <c:pt idx="1">
                  <c:v>Буџетска резерва 2,48%</c:v>
                </c:pt>
                <c:pt idx="2">
                  <c:v>Социјална заштита 3,85%</c:v>
                </c:pt>
                <c:pt idx="3">
                  <c:v>Субвенције 3,78%</c:v>
                </c:pt>
                <c:pt idx="4">
                  <c:v>Остали расходи 3,99%</c:v>
                </c:pt>
                <c:pt idx="5">
                  <c:v>Донације, дотације и трансфери 8,30%</c:v>
                </c:pt>
                <c:pt idx="6">
                  <c:v>Коришћење услуга и роба 34,59%</c:v>
                </c:pt>
                <c:pt idx="7">
                  <c:v>Расходи за запослене 18,25%</c:v>
                </c:pt>
              </c:strCache>
            </c:strRef>
          </c:cat>
          <c:val>
            <c:numRef>
              <c:f>'Структура расхода и издатака'!$B$3:$B$10</c:f>
              <c:numCache>
                <c:formatCode>#,##0.00</c:formatCode>
                <c:ptCount val="8"/>
                <c:pt idx="0">
                  <c:v>202272326</c:v>
                </c:pt>
                <c:pt idx="1">
                  <c:v>20250000</c:v>
                </c:pt>
                <c:pt idx="2">
                  <c:v>31505000</c:v>
                </c:pt>
                <c:pt idx="3">
                  <c:v>30925000</c:v>
                </c:pt>
                <c:pt idx="4">
                  <c:v>32627000</c:v>
                </c:pt>
                <c:pt idx="5">
                  <c:v>67870000</c:v>
                </c:pt>
                <c:pt idx="6">
                  <c:v>282667019</c:v>
                </c:pt>
                <c:pt idx="7">
                  <c:v>149191655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C-4439-B68E-9B8DD4268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Cyrl-RS" sz="2500" b="1" dirty="0">
              <a:solidFill>
                <a:schemeClr val="accent6">
                  <a:lumMod val="50000"/>
                </a:schemeClr>
              </a:solidFill>
            </a:rPr>
            <a:t>817.308.000</a:t>
          </a:r>
          <a:r>
            <a:rPr lang="sr-Latn-RS" sz="2500" b="1" dirty="0">
              <a:solidFill>
                <a:schemeClr val="accent6">
                  <a:lumMod val="50000"/>
                </a:schemeClr>
              </a:solidFill>
            </a:rPr>
            <a:t>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>
              <a:solidFill>
                <a:schemeClr val="accent1"/>
              </a:solidFill>
            </a:rPr>
            <a:t>105.204.609,00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примања </a:t>
          </a:r>
          <a:r>
            <a:rPr lang="sr-Cyrl-RS" sz="2200" b="1" dirty="0">
              <a:solidFill>
                <a:schemeClr val="accent1"/>
              </a:solidFill>
            </a:rPr>
            <a:t>712.103.391</a:t>
          </a:r>
          <a:r>
            <a:rPr lang="sr-Latn-RS" sz="2200" b="1" dirty="0">
              <a:solidFill>
                <a:schemeClr val="accent1"/>
              </a:solidFill>
            </a:rPr>
            <a:t>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</dgm:pt>
    <dgm:pt modelId="{567ACAEE-7BFE-4852-B19C-443D9D00333A}" type="pres">
      <dgm:prSet presAssocID="{0BC9B74E-C578-4B47-9834-FF9E91B457C7}" presName="gear1srcNode" presStyleLbl="node1" presStyleIdx="0" presStyleCnt="3"/>
      <dgm:spPr/>
    </dgm:pt>
    <dgm:pt modelId="{EB317D2D-6796-45E2-88FE-3CF1AA70270D}" type="pres">
      <dgm:prSet presAssocID="{0BC9B74E-C578-4B47-9834-FF9E91B457C7}" presName="gear1dstNode" presStyleLbl="node1" presStyleIdx="0" presStyleCnt="3"/>
      <dgm:spPr/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</dgm:pt>
    <dgm:pt modelId="{A7980D72-4195-4770-A28E-68F814206DAD}" type="pres">
      <dgm:prSet presAssocID="{7381AD81-B90B-4406-A837-6CF5F4EC21EF}" presName="gear2srcNode" presStyleLbl="node1" presStyleIdx="1" presStyleCnt="3"/>
      <dgm:spPr/>
    </dgm:pt>
    <dgm:pt modelId="{4977D06E-DACA-4D66-A266-3B5953828563}" type="pres">
      <dgm:prSet presAssocID="{7381AD81-B90B-4406-A837-6CF5F4EC21EF}" presName="gear2dstNode" presStyleLbl="node1" presStyleIdx="1" presStyleCnt="3"/>
      <dgm:spPr/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6FD5271-0854-4D58-ABF2-35D96EDE834C}" type="pres">
      <dgm:prSet presAssocID="{55810A52-20B0-4F4E-8C60-D1DB4D25E12D}" presName="gear3srcNode" presStyleLbl="node1" presStyleIdx="2" presStyleCnt="3"/>
      <dgm:spPr/>
    </dgm:pt>
    <dgm:pt modelId="{07593AB9-1FFF-42C4-A792-AD87CCC1E340}" type="pres">
      <dgm:prSet presAssocID="{55810A52-20B0-4F4E-8C60-D1DB4D25E12D}" presName="gear3dstNode" presStyleLbl="node1" presStyleIdx="2" presStyleCnt="3"/>
      <dgm:spPr/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</dgm:pt>
  </dgm:ptLst>
  <dgm:cxnLst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2022. годину </a:t>
          </a:r>
          <a:r>
            <a:rPr lang="sr-Cyrl-RS" sz="2500" b="1" kern="1200" dirty="0">
              <a:solidFill>
                <a:schemeClr val="accent6">
                  <a:lumMod val="50000"/>
                </a:schemeClr>
              </a:solidFill>
            </a:rPr>
            <a:t>817.308.000</a:t>
          </a:r>
          <a:r>
            <a:rPr lang="sr-Latn-RS" sz="2500" b="1" kern="1200" dirty="0">
              <a:solidFill>
                <a:schemeClr val="accent6">
                  <a:lumMod val="50000"/>
                </a:schemeClr>
              </a:solidFill>
            </a:rPr>
            <a:t>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b="1" kern="1200" dirty="0">
              <a:solidFill>
                <a:schemeClr val="accent1"/>
              </a:solidFill>
            </a:rPr>
            <a:t>105.204.609,00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b="1" kern="1200" dirty="0"/>
            <a:t>Укупни приходи и примања </a:t>
          </a:r>
          <a:r>
            <a:rPr lang="sr-Cyrl-RS" sz="2200" b="1" kern="1200" dirty="0">
              <a:solidFill>
                <a:schemeClr val="accent1"/>
              </a:solidFill>
            </a:rPr>
            <a:t>712.103.391</a:t>
          </a:r>
          <a:r>
            <a:rPr lang="sr-Latn-RS" sz="2200" b="1" kern="1200" dirty="0">
              <a:solidFill>
                <a:schemeClr val="accent1"/>
              </a:solidFill>
            </a:rPr>
            <a:t>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2022.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22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31243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555436"/>
              </p:ext>
            </p:extLst>
          </p:nvPr>
        </p:nvGraphicFramePr>
        <p:xfrm>
          <a:off x="110837" y="600889"/>
          <a:ext cx="12081163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2021.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2021.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52.169.000,00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код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05115"/>
              </p:ext>
            </p:extLst>
          </p:nvPr>
        </p:nvGraphicFramePr>
        <p:xfrm>
          <a:off x="0" y="544946"/>
          <a:ext cx="12191998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2021.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2022. годину су се смањили у односу на буџет општине Бач за 2021.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52.169.000,00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42008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2022.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60.040.826,00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55.425.000,00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18.988.800,00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19.040.000,00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85.886.000,00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13.200.000,00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51.100.000,00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65.152.000,00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54.350.000,00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6,65%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74.725.000,00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8.900.000,00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27.017.000,00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22.394.000,00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215.865.524,00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33.098.850,00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7.125.000,00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УКУПНО: 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817.308.000,00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876" y="684799"/>
            <a:ext cx="2741715" cy="1102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Реконструкција парка у Вајској–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10.400.000,00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7399" y="672584"/>
            <a:ext cx="3219715" cy="11264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еко чесме у Селенчи 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3.360.000,00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876" y="4920531"/>
            <a:ext cx="3270681" cy="16257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4.490.000,00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1376" y="1907049"/>
            <a:ext cx="3412351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зграде за социјално становање у општини Бач–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25.700.000,00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9476" y="662880"/>
            <a:ext cx="2651648" cy="193358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Николе Тесле у Плавни – </a:t>
            </a:r>
            <a:r>
              <a:rPr lang="sr-Cyrl-R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10.000.000,00</a:t>
            </a:r>
            <a:r>
              <a:rPr lang="sr-Cyrl-RS" b="1" dirty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49863" y="2005728"/>
            <a:ext cx="2307251" cy="16956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центра у Бођанима–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6.900.000,00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11354" y="2749984"/>
            <a:ext cx="5186365" cy="10012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Реконструкција парка у Бачу–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10.400.000,00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643727" y="4970260"/>
            <a:ext cx="2964792" cy="15759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Партиципативно учешће грађана у извршењу буџета–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1.000.000,00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00544" y="3960253"/>
            <a:ext cx="1797175" cy="253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Доградња и проширење капацитета ПУ Колибри Вајска– 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1.200.000,00 </a:t>
            </a:r>
            <a:r>
              <a:rPr lang="sr-Cyrl-RS" b="1" dirty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8093" y="4871828"/>
            <a:ext cx="3515856" cy="181289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хидрантске мреже у ОШ Јан Колар Селенча – </a:t>
            </a:r>
            <a:r>
              <a:rPr lang="sr-Cyrl-RS" sz="17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11.350.000,00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94281" y="3502704"/>
            <a:ext cx="3821335" cy="134356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7.000.000,00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5424E2C-4213-E8FD-3B82-8B48437595C2}"/>
              </a:ext>
            </a:extLst>
          </p:cNvPr>
          <p:cNvSpPr/>
          <p:nvPr/>
        </p:nvSpPr>
        <p:spPr>
          <a:xfrm>
            <a:off x="6391922" y="677592"/>
            <a:ext cx="2852746" cy="19335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Запошљавање теже запошљивих категорија у општини Бач–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11.788.800,00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E2027AEA-700D-903F-9D6A-B0CEE38C5A68}"/>
              </a:ext>
            </a:extLst>
          </p:cNvPr>
          <p:cNvSpPr/>
          <p:nvPr/>
        </p:nvSpPr>
        <p:spPr>
          <a:xfrm>
            <a:off x="4574978" y="3835171"/>
            <a:ext cx="5066203" cy="10012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Реконструкција улице Др Зорана Ђинђића у БНС– </a:t>
            </a:r>
            <a:r>
              <a:rPr lang="sr-Cyrl-RS" sz="1700" b="1" dirty="0">
                <a:solidFill>
                  <a:schemeClr val="accent6">
                    <a:lumMod val="50000"/>
                  </a:schemeClr>
                </a:solidFill>
              </a:rPr>
              <a:t>3.000.000,00</a:t>
            </a:r>
            <a:r>
              <a:rPr lang="sr-Cyrl-RS" sz="1700" b="1" dirty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22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2021.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2021.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2.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</a:t>
            </a:r>
            <a:r>
              <a:rPr lang="sr-Cyrl-RS" sz="1600" b="1" dirty="0"/>
              <a:t>2.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0823760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5115</TotalTime>
  <Words>2036</Words>
  <Application>Microsoft Office PowerPoint</Application>
  <PresentationFormat>Widescreen</PresentationFormat>
  <Paragraphs>262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105</cp:revision>
  <dcterms:created xsi:type="dcterms:W3CDTF">2019-02-17T18:14:35Z</dcterms:created>
  <dcterms:modified xsi:type="dcterms:W3CDTF">2022-11-22T08:38:25Z</dcterms:modified>
</cp:coreProperties>
</file>